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</p:sldIdLst>
  <p:sldSz cx="12192000" cy="6858000"/>
  <p:notesSz cx="12192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75" d="100"/>
          <a:sy n="75" d="100"/>
        </p:scale>
        <p:origin x="-294" y="16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4/16/2023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CDB"/>
                </a:solidFill>
                <a:latin typeface="Carlito"/>
                <a:cs typeface="Carlito"/>
              </a:defRPr>
            </a:lvl1pPr>
          </a:lstStyle>
          <a:p>
            <a:pPr marL="38100">
              <a:lnSpc>
                <a:spcPts val="1614"/>
              </a:lnSpc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700" b="0" i="0">
                <a:solidFill>
                  <a:srgbClr val="0A48CA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4/16/2023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CDB"/>
                </a:solidFill>
                <a:latin typeface="Carlito"/>
                <a:cs typeface="Carlito"/>
              </a:defRPr>
            </a:lvl1pPr>
          </a:lstStyle>
          <a:p>
            <a:pPr marL="38100">
              <a:lnSpc>
                <a:spcPts val="1614"/>
              </a:lnSpc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700" b="0" i="0">
                <a:solidFill>
                  <a:srgbClr val="0A48CA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4/16/2023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CDB"/>
                </a:solidFill>
                <a:latin typeface="Carlito"/>
                <a:cs typeface="Carlito"/>
              </a:defRPr>
            </a:lvl1pPr>
          </a:lstStyle>
          <a:p>
            <a:pPr marL="38100">
              <a:lnSpc>
                <a:spcPts val="1614"/>
              </a:lnSpc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700" b="0" i="0">
                <a:solidFill>
                  <a:srgbClr val="0A48CA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4/16/2023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CDB"/>
                </a:solidFill>
                <a:latin typeface="Carlito"/>
                <a:cs typeface="Carlito"/>
              </a:defRPr>
            </a:lvl1pPr>
          </a:lstStyle>
          <a:p>
            <a:pPr marL="38100">
              <a:lnSpc>
                <a:spcPts val="1614"/>
              </a:lnSpc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4/16/2023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CDB"/>
                </a:solidFill>
                <a:latin typeface="Carlito"/>
                <a:cs typeface="Carlito"/>
              </a:defRPr>
            </a:lvl1pPr>
          </a:lstStyle>
          <a:p>
            <a:pPr marL="38100">
              <a:lnSpc>
                <a:spcPts val="1614"/>
              </a:lnSpc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87239" cy="685799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48969" y="438404"/>
            <a:ext cx="10494060" cy="589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700" b="0" i="0">
                <a:solidFill>
                  <a:srgbClr val="0A48CA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48969" y="1852040"/>
            <a:ext cx="10494060" cy="32054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4/16/2023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124310" y="6131534"/>
            <a:ext cx="280670" cy="228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rgbClr val="1C7CDB"/>
                </a:solidFill>
                <a:latin typeface="Carlito"/>
                <a:cs typeface="Carlito"/>
              </a:defRPr>
            </a:lvl1pPr>
          </a:lstStyle>
          <a:p>
            <a:pPr marL="38100">
              <a:lnSpc>
                <a:spcPts val="1614"/>
              </a:lnSpc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hyperlink" Target="https://github.com/Janmejaya03/janmejayapharandecapstonestory/blob/main/janmejaya-data-wrangling.ipynb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Janmejaya03/janmejayapharandecapstonestory/blob/main/janmejaya-eda-visualization.jupyterlite.ipynb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anmejaya03/janmejayapharandecapstonestory/blob/main/janmejaya-EDA-with-SQL.ipynb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anmejaya03/janmejayapharandecapstonestory/blob/main/Plotly%20Janmejaya%20code.py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anmejaya03/janmejayapharandecapstonestory/blob/main/Janmejaya-SpaceX-Machine-Learning.ipynb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github.com/Janmejaya03/janmejayapharandecapstonestory/blob/main/janmejaya-spacex-data-collection-api.ipynb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github.com/Janmejaya03/janmejayapharandecapstonestory/blob/main/janmejaya-webscraping.ipynb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1999" cy="685799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67536" y="4587062"/>
            <a:ext cx="2670175" cy="8438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E7E6E6"/>
                </a:solidFill>
                <a:latin typeface="Carlito"/>
                <a:cs typeface="Carlito"/>
              </a:rPr>
              <a:t>Name:- </a:t>
            </a:r>
            <a:r>
              <a:rPr sz="1800" spc="-10" dirty="0">
                <a:solidFill>
                  <a:srgbClr val="E7E6E6"/>
                </a:solidFill>
                <a:latin typeface="Carlito"/>
                <a:cs typeface="Carlito"/>
              </a:rPr>
              <a:t>Janmejaya</a:t>
            </a:r>
            <a:r>
              <a:rPr sz="1800" spc="-40" dirty="0">
                <a:solidFill>
                  <a:srgbClr val="E7E6E6"/>
                </a:solidFill>
                <a:latin typeface="Carlito"/>
                <a:cs typeface="Carlito"/>
              </a:rPr>
              <a:t> </a:t>
            </a:r>
            <a:r>
              <a:rPr sz="1800" spc="-10" dirty="0">
                <a:solidFill>
                  <a:srgbClr val="E7E6E6"/>
                </a:solidFill>
                <a:latin typeface="Carlito"/>
                <a:cs typeface="Carlito"/>
              </a:rPr>
              <a:t>Pharande</a:t>
            </a:r>
            <a:endParaRPr sz="1800" dirty="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800" spc="-10" dirty="0">
                <a:solidFill>
                  <a:srgbClr val="E7E6E6"/>
                </a:solidFill>
                <a:latin typeface="Carlito"/>
                <a:cs typeface="Carlito"/>
              </a:rPr>
              <a:t>Date:-</a:t>
            </a:r>
            <a:r>
              <a:rPr sz="1800" spc="5" dirty="0">
                <a:solidFill>
                  <a:srgbClr val="E7E6E6"/>
                </a:solidFill>
                <a:latin typeface="Carlito"/>
                <a:cs typeface="Carlito"/>
              </a:rPr>
              <a:t> </a:t>
            </a:r>
            <a:r>
              <a:rPr sz="1800" dirty="0" smtClean="0">
                <a:solidFill>
                  <a:srgbClr val="E7E6E6"/>
                </a:solidFill>
                <a:latin typeface="Carlito"/>
                <a:cs typeface="Carlito"/>
              </a:rPr>
              <a:t>1</a:t>
            </a:r>
            <a:r>
              <a:rPr lang="en-US" sz="1800" dirty="0" smtClean="0">
                <a:solidFill>
                  <a:srgbClr val="E7E6E6"/>
                </a:solidFill>
                <a:latin typeface="Carlito"/>
                <a:cs typeface="Carlito"/>
              </a:rPr>
              <a:t>6</a:t>
            </a:r>
            <a:r>
              <a:rPr sz="1800" dirty="0" smtClean="0">
                <a:solidFill>
                  <a:srgbClr val="E7E6E6"/>
                </a:solidFill>
                <a:latin typeface="Carlito"/>
                <a:cs typeface="Carlito"/>
              </a:rPr>
              <a:t>/04/2023</a:t>
            </a:r>
            <a:endParaRPr sz="1800" dirty="0">
              <a:latin typeface="Carlito"/>
              <a:cs typeface="Carlito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90016" y="676655"/>
            <a:ext cx="2104644" cy="6294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49710" y="6080861"/>
            <a:ext cx="22987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solidFill>
                  <a:srgbClr val="1C7CDB"/>
                </a:solidFill>
                <a:latin typeface="Carlito"/>
                <a:cs typeface="Carlito"/>
              </a:rPr>
              <a:t>10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8969" y="1479041"/>
            <a:ext cx="5045710" cy="3764279"/>
          </a:xfrm>
          <a:prstGeom prst="rect">
            <a:avLst/>
          </a:prstGeom>
        </p:spPr>
        <p:txBody>
          <a:bodyPr vert="horz" wrap="square" lIns="0" tIns="40005" rIns="0" bIns="0" rtlCol="0">
            <a:spAutoFit/>
          </a:bodyPr>
          <a:lstStyle/>
          <a:p>
            <a:pPr marL="241300" marR="127000" indent="-228600">
              <a:lnSpc>
                <a:spcPct val="90000"/>
              </a:lnSpc>
              <a:spcBef>
                <a:spcPts val="31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1800" spc="-10" dirty="0">
                <a:latin typeface="Carlito"/>
                <a:cs typeface="Carlito"/>
              </a:rPr>
              <a:t>Exploratory </a:t>
            </a:r>
            <a:r>
              <a:rPr sz="1800" spc="-15" dirty="0">
                <a:latin typeface="Carlito"/>
                <a:cs typeface="Carlito"/>
              </a:rPr>
              <a:t>Data </a:t>
            </a:r>
            <a:r>
              <a:rPr sz="1800" spc="-5" dirty="0">
                <a:latin typeface="Carlito"/>
                <a:cs typeface="Carlito"/>
              </a:rPr>
              <a:t>Analysis </a:t>
            </a:r>
            <a:r>
              <a:rPr sz="1800" spc="-10" dirty="0">
                <a:latin typeface="Carlito"/>
                <a:cs typeface="Carlito"/>
              </a:rPr>
              <a:t>(EDA) was conducted to  gain </a:t>
            </a:r>
            <a:r>
              <a:rPr sz="1800" spc="-5" dirty="0">
                <a:latin typeface="Carlito"/>
                <a:cs typeface="Carlito"/>
              </a:rPr>
              <a:t>insights </a:t>
            </a:r>
            <a:r>
              <a:rPr sz="1800" spc="-10" dirty="0">
                <a:latin typeface="Carlito"/>
                <a:cs typeface="Carlito"/>
              </a:rPr>
              <a:t>into </a:t>
            </a:r>
            <a:r>
              <a:rPr sz="1800" dirty="0">
                <a:latin typeface="Carlito"/>
                <a:cs typeface="Carlito"/>
              </a:rPr>
              <a:t>the </a:t>
            </a:r>
            <a:r>
              <a:rPr sz="1800" spc="-10" dirty="0">
                <a:latin typeface="Carlito"/>
                <a:cs typeface="Carlito"/>
              </a:rPr>
              <a:t>data. </a:t>
            </a:r>
            <a:r>
              <a:rPr sz="1800" spc="-5" dirty="0">
                <a:latin typeface="Carlito"/>
                <a:cs typeface="Carlito"/>
              </a:rPr>
              <a:t>This </a:t>
            </a:r>
            <a:r>
              <a:rPr sz="1800" spc="-10" dirty="0">
                <a:latin typeface="Carlito"/>
                <a:cs typeface="Carlito"/>
              </a:rPr>
              <a:t>involved </a:t>
            </a:r>
            <a:r>
              <a:rPr sz="1800" spc="-5" dirty="0">
                <a:latin typeface="Carlito"/>
                <a:cs typeface="Carlito"/>
              </a:rPr>
              <a:t>analyzing  </a:t>
            </a:r>
            <a:r>
              <a:rPr sz="1800" spc="-10" dirty="0">
                <a:latin typeface="Carlito"/>
                <a:cs typeface="Carlito"/>
              </a:rPr>
              <a:t>various </a:t>
            </a:r>
            <a:r>
              <a:rPr sz="1800" spc="-5" dirty="0">
                <a:latin typeface="Carlito"/>
                <a:cs typeface="Carlito"/>
              </a:rPr>
              <a:t>aspects of </a:t>
            </a:r>
            <a:r>
              <a:rPr sz="1800" dirty="0">
                <a:latin typeface="Carlito"/>
                <a:cs typeface="Carlito"/>
              </a:rPr>
              <a:t>the </a:t>
            </a:r>
            <a:r>
              <a:rPr sz="1800" spc="-10" dirty="0">
                <a:latin typeface="Carlito"/>
                <a:cs typeface="Carlito"/>
              </a:rPr>
              <a:t>data, </a:t>
            </a:r>
            <a:r>
              <a:rPr sz="1800" spc="-5" dirty="0">
                <a:latin typeface="Carlito"/>
                <a:cs typeface="Carlito"/>
              </a:rPr>
              <a:t>such </a:t>
            </a:r>
            <a:r>
              <a:rPr sz="1800" dirty="0">
                <a:latin typeface="Carlito"/>
                <a:cs typeface="Carlito"/>
              </a:rPr>
              <a:t>as the number </a:t>
            </a:r>
            <a:r>
              <a:rPr sz="1800" spc="-5" dirty="0">
                <a:latin typeface="Carlito"/>
                <a:cs typeface="Carlito"/>
              </a:rPr>
              <a:t>of  launches </a:t>
            </a:r>
            <a:r>
              <a:rPr sz="1800" spc="-10" dirty="0">
                <a:latin typeface="Carlito"/>
                <a:cs typeface="Carlito"/>
              </a:rPr>
              <a:t>at </a:t>
            </a:r>
            <a:r>
              <a:rPr sz="1800" spc="-5" dirty="0">
                <a:latin typeface="Carlito"/>
                <a:cs typeface="Carlito"/>
              </a:rPr>
              <a:t>each </a:t>
            </a:r>
            <a:r>
              <a:rPr sz="1800" spc="-15" dirty="0">
                <a:latin typeface="Carlito"/>
                <a:cs typeface="Carlito"/>
              </a:rPr>
              <a:t>site </a:t>
            </a:r>
            <a:r>
              <a:rPr sz="1800" dirty="0">
                <a:latin typeface="Carlito"/>
                <a:cs typeface="Carlito"/>
              </a:rPr>
              <a:t>and the </a:t>
            </a:r>
            <a:r>
              <a:rPr sz="1800" spc="-10" dirty="0">
                <a:latin typeface="Carlito"/>
                <a:cs typeface="Carlito"/>
              </a:rPr>
              <a:t>occurrence </a:t>
            </a:r>
            <a:r>
              <a:rPr sz="1800" spc="-5" dirty="0">
                <a:latin typeface="Carlito"/>
                <a:cs typeface="Carlito"/>
              </a:rPr>
              <a:t>of  </a:t>
            </a:r>
            <a:r>
              <a:rPr sz="1800" spc="-15" dirty="0">
                <a:latin typeface="Carlito"/>
                <a:cs typeface="Carlito"/>
              </a:rPr>
              <a:t>different</a:t>
            </a:r>
            <a:r>
              <a:rPr sz="1800" spc="-5" dirty="0">
                <a:latin typeface="Carlito"/>
                <a:cs typeface="Carlito"/>
              </a:rPr>
              <a:t> </a:t>
            </a:r>
            <a:r>
              <a:rPr sz="1800" spc="-10" dirty="0">
                <a:latin typeface="Carlito"/>
                <a:cs typeface="Carlito"/>
              </a:rPr>
              <a:t>orbits.</a:t>
            </a:r>
            <a:endParaRPr sz="1800">
              <a:latin typeface="Carlito"/>
              <a:cs typeface="Carlito"/>
            </a:endParaRPr>
          </a:p>
          <a:p>
            <a:pPr marL="241300" marR="217170" indent="-228600">
              <a:lnSpc>
                <a:spcPts val="1939"/>
              </a:lnSpc>
              <a:spcBef>
                <a:spcPts val="104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1800" spc="-25" dirty="0">
                <a:latin typeface="Carlito"/>
                <a:cs typeface="Carlito"/>
              </a:rPr>
              <a:t>Training </a:t>
            </a:r>
            <a:r>
              <a:rPr sz="1800" spc="-5" dirty="0">
                <a:latin typeface="Carlito"/>
                <a:cs typeface="Carlito"/>
              </a:rPr>
              <a:t>labels </a:t>
            </a:r>
            <a:r>
              <a:rPr sz="1800" spc="-10" dirty="0">
                <a:latin typeface="Carlito"/>
                <a:cs typeface="Carlito"/>
              </a:rPr>
              <a:t>were </a:t>
            </a:r>
            <a:r>
              <a:rPr sz="1800" spc="-5" dirty="0">
                <a:latin typeface="Carlito"/>
                <a:cs typeface="Carlito"/>
              </a:rPr>
              <a:t>determined </a:t>
            </a:r>
            <a:r>
              <a:rPr sz="1800" spc="-10" dirty="0">
                <a:latin typeface="Carlito"/>
                <a:cs typeface="Carlito"/>
              </a:rPr>
              <a:t>through </a:t>
            </a:r>
            <a:r>
              <a:rPr sz="1800" dirty="0">
                <a:latin typeface="Carlito"/>
                <a:cs typeface="Carlito"/>
              </a:rPr>
              <a:t>the </a:t>
            </a:r>
            <a:r>
              <a:rPr sz="1800" spc="-15" dirty="0">
                <a:latin typeface="Carlito"/>
                <a:cs typeface="Carlito"/>
              </a:rPr>
              <a:t>EDA  </a:t>
            </a:r>
            <a:r>
              <a:rPr sz="1800" spc="-10" dirty="0">
                <a:latin typeface="Carlito"/>
                <a:cs typeface="Carlito"/>
              </a:rPr>
              <a:t>process. </a:t>
            </a:r>
            <a:r>
              <a:rPr sz="1800" spc="-5" dirty="0">
                <a:latin typeface="Carlito"/>
                <a:cs typeface="Carlito"/>
              </a:rPr>
              <a:t>This </a:t>
            </a:r>
            <a:r>
              <a:rPr sz="1800" spc="-10" dirty="0">
                <a:latin typeface="Carlito"/>
                <a:cs typeface="Carlito"/>
              </a:rPr>
              <a:t>involved </a:t>
            </a:r>
            <a:r>
              <a:rPr sz="1800" spc="-5" dirty="0">
                <a:latin typeface="Carlito"/>
                <a:cs typeface="Carlito"/>
              </a:rPr>
              <a:t>identifying </a:t>
            </a:r>
            <a:r>
              <a:rPr sz="1800" spc="-10" dirty="0">
                <a:latin typeface="Carlito"/>
                <a:cs typeface="Carlito"/>
              </a:rPr>
              <a:t>patterns </a:t>
            </a:r>
            <a:r>
              <a:rPr sz="1800" dirty="0">
                <a:latin typeface="Carlito"/>
                <a:cs typeface="Carlito"/>
              </a:rPr>
              <a:t>and  </a:t>
            </a:r>
            <a:r>
              <a:rPr sz="1800" spc="-10" dirty="0">
                <a:latin typeface="Carlito"/>
                <a:cs typeface="Carlito"/>
              </a:rPr>
              <a:t>trends </a:t>
            </a:r>
            <a:r>
              <a:rPr sz="1800" dirty="0">
                <a:latin typeface="Carlito"/>
                <a:cs typeface="Carlito"/>
              </a:rPr>
              <a:t>in the </a:t>
            </a:r>
            <a:r>
              <a:rPr sz="1800" spc="-10" dirty="0">
                <a:latin typeface="Carlito"/>
                <a:cs typeface="Carlito"/>
              </a:rPr>
              <a:t>data, which were </a:t>
            </a:r>
            <a:r>
              <a:rPr sz="1800" spc="-5" dirty="0">
                <a:latin typeface="Carlito"/>
                <a:cs typeface="Carlito"/>
              </a:rPr>
              <a:t>used </a:t>
            </a:r>
            <a:r>
              <a:rPr sz="1800" spc="-10" dirty="0">
                <a:latin typeface="Carlito"/>
                <a:cs typeface="Carlito"/>
              </a:rPr>
              <a:t>to </a:t>
            </a:r>
            <a:r>
              <a:rPr sz="1800" dirty="0">
                <a:latin typeface="Carlito"/>
                <a:cs typeface="Carlito"/>
              </a:rPr>
              <a:t>label the  </a:t>
            </a:r>
            <a:r>
              <a:rPr sz="1800" spc="-15" dirty="0">
                <a:latin typeface="Carlito"/>
                <a:cs typeface="Carlito"/>
              </a:rPr>
              <a:t>data for </a:t>
            </a:r>
            <a:r>
              <a:rPr sz="1800" spc="-5" dirty="0">
                <a:latin typeface="Carlito"/>
                <a:cs typeface="Carlito"/>
              </a:rPr>
              <a:t>the purpose of </a:t>
            </a:r>
            <a:r>
              <a:rPr sz="1800" dirty="0">
                <a:latin typeface="Carlito"/>
                <a:cs typeface="Carlito"/>
              </a:rPr>
              <a:t>machine</a:t>
            </a:r>
            <a:r>
              <a:rPr sz="1800" spc="65" dirty="0">
                <a:latin typeface="Carlito"/>
                <a:cs typeface="Carlito"/>
              </a:rPr>
              <a:t> </a:t>
            </a:r>
            <a:r>
              <a:rPr sz="1800" spc="-5" dirty="0">
                <a:latin typeface="Carlito"/>
                <a:cs typeface="Carlito"/>
              </a:rPr>
              <a:t>learning.</a:t>
            </a:r>
            <a:endParaRPr sz="1800">
              <a:latin typeface="Carlito"/>
              <a:cs typeface="Carlito"/>
            </a:endParaRPr>
          </a:p>
          <a:p>
            <a:pPr marL="241300" marR="5080" indent="-228600">
              <a:lnSpc>
                <a:spcPts val="1939"/>
              </a:lnSpc>
              <a:spcBef>
                <a:spcPts val="101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1800" spc="-5" dirty="0">
                <a:latin typeface="Carlito"/>
                <a:cs typeface="Carlito"/>
              </a:rPr>
              <a:t>The </a:t>
            </a:r>
            <a:r>
              <a:rPr sz="1800" spc="-10" dirty="0">
                <a:latin typeface="Carlito"/>
                <a:cs typeface="Carlito"/>
              </a:rPr>
              <a:t>resulting </a:t>
            </a:r>
            <a:r>
              <a:rPr sz="1800" spc="-15" dirty="0">
                <a:latin typeface="Carlito"/>
                <a:cs typeface="Carlito"/>
              </a:rPr>
              <a:t>data </a:t>
            </a:r>
            <a:r>
              <a:rPr sz="1800" spc="-10" dirty="0">
                <a:latin typeface="Carlito"/>
                <a:cs typeface="Carlito"/>
              </a:rPr>
              <a:t>was exported to </a:t>
            </a:r>
            <a:r>
              <a:rPr sz="1800" dirty="0">
                <a:latin typeface="Carlito"/>
                <a:cs typeface="Carlito"/>
              </a:rPr>
              <a:t>a </a:t>
            </a:r>
            <a:r>
              <a:rPr sz="1800" spc="-5" dirty="0">
                <a:latin typeface="Carlito"/>
                <a:cs typeface="Carlito"/>
              </a:rPr>
              <a:t>CSV file, which  included </a:t>
            </a:r>
            <a:r>
              <a:rPr sz="1800" dirty="0">
                <a:latin typeface="Carlito"/>
                <a:cs typeface="Carlito"/>
              </a:rPr>
              <a:t>a </a:t>
            </a:r>
            <a:r>
              <a:rPr sz="1800" spc="-5" dirty="0">
                <a:latin typeface="Carlito"/>
                <a:cs typeface="Carlito"/>
              </a:rPr>
              <a:t>landing </a:t>
            </a:r>
            <a:r>
              <a:rPr sz="1800" spc="-10" dirty="0">
                <a:latin typeface="Carlito"/>
                <a:cs typeface="Carlito"/>
              </a:rPr>
              <a:t>outcome </a:t>
            </a:r>
            <a:r>
              <a:rPr sz="1800" dirty="0">
                <a:latin typeface="Carlito"/>
                <a:cs typeface="Carlito"/>
              </a:rPr>
              <a:t>label </a:t>
            </a:r>
            <a:r>
              <a:rPr sz="1800" spc="-5" dirty="0">
                <a:latin typeface="Carlito"/>
                <a:cs typeface="Carlito"/>
              </a:rPr>
              <a:t>that </a:t>
            </a:r>
            <a:r>
              <a:rPr sz="1800" spc="-10" dirty="0">
                <a:latin typeface="Carlito"/>
                <a:cs typeface="Carlito"/>
              </a:rPr>
              <a:t>was </a:t>
            </a:r>
            <a:r>
              <a:rPr sz="1800" spc="-5" dirty="0">
                <a:latin typeface="Carlito"/>
                <a:cs typeface="Carlito"/>
              </a:rPr>
              <a:t>derived  </a:t>
            </a:r>
            <a:r>
              <a:rPr sz="1800" spc="-10" dirty="0">
                <a:latin typeface="Carlito"/>
                <a:cs typeface="Carlito"/>
              </a:rPr>
              <a:t>from </a:t>
            </a:r>
            <a:r>
              <a:rPr sz="1800" dirty="0">
                <a:latin typeface="Carlito"/>
                <a:cs typeface="Carlito"/>
              </a:rPr>
              <a:t>the </a:t>
            </a:r>
            <a:r>
              <a:rPr sz="1800" spc="-10" dirty="0">
                <a:latin typeface="Carlito"/>
                <a:cs typeface="Carlito"/>
              </a:rPr>
              <a:t>outcome column. </a:t>
            </a:r>
            <a:r>
              <a:rPr sz="1800" spc="-5" dirty="0">
                <a:latin typeface="Carlito"/>
                <a:cs typeface="Carlito"/>
              </a:rPr>
              <a:t>This file can now be  used </a:t>
            </a:r>
            <a:r>
              <a:rPr sz="1800" spc="-15" dirty="0">
                <a:latin typeface="Carlito"/>
                <a:cs typeface="Carlito"/>
              </a:rPr>
              <a:t>for </a:t>
            </a:r>
            <a:r>
              <a:rPr sz="1800" spc="-5" dirty="0">
                <a:latin typeface="Carlito"/>
                <a:cs typeface="Carlito"/>
              </a:rPr>
              <a:t>further analysis </a:t>
            </a:r>
            <a:r>
              <a:rPr sz="1800" dirty="0">
                <a:latin typeface="Carlito"/>
                <a:cs typeface="Carlito"/>
              </a:rPr>
              <a:t>and machine </a:t>
            </a:r>
            <a:r>
              <a:rPr sz="1800" spc="-5" dirty="0">
                <a:latin typeface="Carlito"/>
                <a:cs typeface="Carlito"/>
              </a:rPr>
              <a:t>learning  </a:t>
            </a:r>
            <a:r>
              <a:rPr sz="1800" spc="-10" dirty="0">
                <a:latin typeface="Carlito"/>
                <a:cs typeface="Carlito"/>
              </a:rPr>
              <a:t>tasks.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48969" y="5395976"/>
            <a:ext cx="4999355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1800" spc="-5" dirty="0">
                <a:solidFill>
                  <a:srgbClr val="292929"/>
                </a:solidFill>
                <a:latin typeface="Carlito"/>
                <a:cs typeface="Carlito"/>
              </a:rPr>
              <a:t>The </a:t>
            </a:r>
            <a:r>
              <a:rPr sz="1800" spc="-10" dirty="0">
                <a:solidFill>
                  <a:srgbClr val="292929"/>
                </a:solidFill>
                <a:latin typeface="Carlito"/>
                <a:cs typeface="Carlito"/>
              </a:rPr>
              <a:t>link to </a:t>
            </a:r>
            <a:r>
              <a:rPr sz="1800" dirty="0">
                <a:solidFill>
                  <a:srgbClr val="292929"/>
                </a:solidFill>
                <a:latin typeface="Carlito"/>
                <a:cs typeface="Carlito"/>
              </a:rPr>
              <a:t>the </a:t>
            </a:r>
            <a:r>
              <a:rPr sz="1800" spc="-5" dirty="0">
                <a:solidFill>
                  <a:srgbClr val="292929"/>
                </a:solidFill>
                <a:latin typeface="Carlito"/>
                <a:cs typeface="Carlito"/>
              </a:rPr>
              <a:t>notebook is </a:t>
            </a:r>
            <a:r>
              <a:rPr sz="1800" u="heavy" spc="-5" dirty="0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  <a:latin typeface="Carlito"/>
                <a:cs typeface="Carlito"/>
                <a:hlinkClick r:id="rId2"/>
              </a:rPr>
              <a:t> </a:t>
            </a:r>
            <a:r>
              <a:rPr sz="1800" u="heavy" spc="-10" dirty="0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  <a:latin typeface="Carlito"/>
                <a:cs typeface="Carlito"/>
                <a:hlinkClick r:id="rId2"/>
              </a:rPr>
              <a:t>https://github.com/Janmejaya03/janmejayapharan  decapstonestory/blob/main/janmejaya-data-  wrangling.ipynb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48968" y="438404"/>
            <a:ext cx="7990231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5" dirty="0"/>
              <a:t>Data</a:t>
            </a:r>
            <a:r>
              <a:rPr spc="-65" dirty="0"/>
              <a:t> </a:t>
            </a:r>
            <a:r>
              <a:rPr spc="-25" dirty="0"/>
              <a:t>Wrangling</a:t>
            </a:r>
          </a:p>
        </p:txBody>
      </p:sp>
      <p:sp>
        <p:nvSpPr>
          <p:cNvPr id="6" name="object 6"/>
          <p:cNvSpPr/>
          <p:nvPr/>
        </p:nvSpPr>
        <p:spPr>
          <a:xfrm>
            <a:off x="6659880" y="1670304"/>
            <a:ext cx="5018532" cy="39883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1418082"/>
            <a:ext cx="3515360" cy="1977389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241300" marR="5080" indent="-228600">
              <a:lnSpc>
                <a:spcPct val="90000"/>
              </a:lnSpc>
              <a:spcBef>
                <a:spcPts val="34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000" spc="-35" dirty="0">
                <a:solidFill>
                  <a:srgbClr val="292929"/>
                </a:solidFill>
                <a:latin typeface="Carlito"/>
                <a:cs typeface="Carlito"/>
              </a:rPr>
              <a:t>We </a:t>
            </a:r>
            <a:r>
              <a:rPr sz="2000" spc="-15" dirty="0">
                <a:solidFill>
                  <a:srgbClr val="292929"/>
                </a:solidFill>
                <a:latin typeface="Carlito"/>
                <a:cs typeface="Carlito"/>
              </a:rPr>
              <a:t>explored </a:t>
            </a:r>
            <a:r>
              <a:rPr sz="2000" dirty="0">
                <a:solidFill>
                  <a:srgbClr val="292929"/>
                </a:solidFill>
                <a:latin typeface="Carlito"/>
                <a:cs typeface="Carlito"/>
              </a:rPr>
              <a:t>the </a:t>
            </a:r>
            <a:r>
              <a:rPr sz="2000" spc="-10" dirty="0">
                <a:solidFill>
                  <a:srgbClr val="292929"/>
                </a:solidFill>
                <a:latin typeface="Carlito"/>
                <a:cs typeface="Carlito"/>
              </a:rPr>
              <a:t>data </a:t>
            </a:r>
            <a:r>
              <a:rPr sz="2000" spc="-5" dirty="0">
                <a:solidFill>
                  <a:srgbClr val="292929"/>
                </a:solidFill>
                <a:latin typeface="Carlito"/>
                <a:cs typeface="Carlito"/>
              </a:rPr>
              <a:t>by  visualizing </a:t>
            </a:r>
            <a:r>
              <a:rPr sz="2000" dirty="0">
                <a:solidFill>
                  <a:srgbClr val="292929"/>
                </a:solidFill>
                <a:latin typeface="Carlito"/>
                <a:cs typeface="Carlito"/>
              </a:rPr>
              <a:t>the </a:t>
            </a:r>
            <a:r>
              <a:rPr sz="2000" spc="-5" dirty="0">
                <a:solidFill>
                  <a:srgbClr val="292929"/>
                </a:solidFill>
                <a:latin typeface="Carlito"/>
                <a:cs typeface="Carlito"/>
              </a:rPr>
              <a:t>relationship  between </a:t>
            </a:r>
            <a:r>
              <a:rPr sz="2000" spc="-10" dirty="0">
                <a:solidFill>
                  <a:srgbClr val="292929"/>
                </a:solidFill>
                <a:latin typeface="Carlito"/>
                <a:cs typeface="Carlito"/>
              </a:rPr>
              <a:t>flight </a:t>
            </a:r>
            <a:r>
              <a:rPr sz="2000" dirty="0">
                <a:solidFill>
                  <a:srgbClr val="292929"/>
                </a:solidFill>
                <a:latin typeface="Carlito"/>
                <a:cs typeface="Carlito"/>
              </a:rPr>
              <a:t>number and  launch </a:t>
            </a:r>
            <a:r>
              <a:rPr sz="2000" spc="-10" dirty="0">
                <a:solidFill>
                  <a:srgbClr val="292929"/>
                </a:solidFill>
                <a:latin typeface="Carlito"/>
                <a:cs typeface="Carlito"/>
              </a:rPr>
              <a:t>Site, </a:t>
            </a:r>
            <a:r>
              <a:rPr sz="2000" spc="-5" dirty="0">
                <a:solidFill>
                  <a:srgbClr val="292929"/>
                </a:solidFill>
                <a:latin typeface="Carlito"/>
                <a:cs typeface="Carlito"/>
              </a:rPr>
              <a:t>payload </a:t>
            </a:r>
            <a:r>
              <a:rPr sz="2000" dirty="0">
                <a:solidFill>
                  <a:srgbClr val="292929"/>
                </a:solidFill>
                <a:latin typeface="Carlito"/>
                <a:cs typeface="Carlito"/>
              </a:rPr>
              <a:t>and launch  </a:t>
            </a:r>
            <a:r>
              <a:rPr sz="2000" spc="-10" dirty="0">
                <a:solidFill>
                  <a:srgbClr val="292929"/>
                </a:solidFill>
                <a:latin typeface="Carlito"/>
                <a:cs typeface="Carlito"/>
              </a:rPr>
              <a:t>site, </a:t>
            </a:r>
            <a:r>
              <a:rPr sz="2000" dirty="0">
                <a:solidFill>
                  <a:srgbClr val="292929"/>
                </a:solidFill>
                <a:latin typeface="Carlito"/>
                <a:cs typeface="Carlito"/>
              </a:rPr>
              <a:t>success </a:t>
            </a:r>
            <a:r>
              <a:rPr sz="2000" spc="-25" dirty="0">
                <a:solidFill>
                  <a:srgbClr val="292929"/>
                </a:solidFill>
                <a:latin typeface="Carlito"/>
                <a:cs typeface="Carlito"/>
              </a:rPr>
              <a:t>rate </a:t>
            </a:r>
            <a:r>
              <a:rPr sz="2000" spc="-5" dirty="0">
                <a:solidFill>
                  <a:srgbClr val="292929"/>
                </a:solidFill>
                <a:latin typeface="Carlito"/>
                <a:cs typeface="Carlito"/>
              </a:rPr>
              <a:t>of </a:t>
            </a:r>
            <a:r>
              <a:rPr sz="2000" dirty="0">
                <a:solidFill>
                  <a:srgbClr val="292929"/>
                </a:solidFill>
                <a:latin typeface="Carlito"/>
                <a:cs typeface="Carlito"/>
              </a:rPr>
              <a:t>each </a:t>
            </a:r>
            <a:r>
              <a:rPr sz="2000" spc="-5" dirty="0">
                <a:solidFill>
                  <a:srgbClr val="292929"/>
                </a:solidFill>
                <a:latin typeface="Carlito"/>
                <a:cs typeface="Carlito"/>
              </a:rPr>
              <a:t>orbit  </a:t>
            </a:r>
            <a:r>
              <a:rPr sz="2000" dirty="0">
                <a:solidFill>
                  <a:srgbClr val="292929"/>
                </a:solidFill>
                <a:latin typeface="Carlito"/>
                <a:cs typeface="Carlito"/>
              </a:rPr>
              <a:t>type, </a:t>
            </a:r>
            <a:r>
              <a:rPr sz="2000" spc="-10" dirty="0">
                <a:solidFill>
                  <a:srgbClr val="292929"/>
                </a:solidFill>
                <a:latin typeface="Carlito"/>
                <a:cs typeface="Carlito"/>
              </a:rPr>
              <a:t>flight </a:t>
            </a:r>
            <a:r>
              <a:rPr sz="2000" spc="-5" dirty="0">
                <a:solidFill>
                  <a:srgbClr val="292929"/>
                </a:solidFill>
                <a:latin typeface="Carlito"/>
                <a:cs typeface="Carlito"/>
              </a:rPr>
              <a:t>number </a:t>
            </a:r>
            <a:r>
              <a:rPr sz="2000" dirty="0">
                <a:solidFill>
                  <a:srgbClr val="292929"/>
                </a:solidFill>
                <a:latin typeface="Carlito"/>
                <a:cs typeface="Carlito"/>
              </a:rPr>
              <a:t>and </a:t>
            </a:r>
            <a:r>
              <a:rPr sz="2000" spc="-5" dirty="0">
                <a:solidFill>
                  <a:srgbClr val="292929"/>
                </a:solidFill>
                <a:latin typeface="Carlito"/>
                <a:cs typeface="Carlito"/>
              </a:rPr>
              <a:t>orbit  </a:t>
            </a:r>
            <a:r>
              <a:rPr sz="2000" dirty="0">
                <a:solidFill>
                  <a:srgbClr val="292929"/>
                </a:solidFill>
                <a:latin typeface="Carlito"/>
                <a:cs typeface="Carlito"/>
              </a:rPr>
              <a:t>type, the launch success</a:t>
            </a:r>
            <a:r>
              <a:rPr sz="2000" spc="-70" dirty="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Carlito"/>
                <a:cs typeface="Carlito"/>
              </a:rPr>
              <a:t>yearly</a:t>
            </a:r>
            <a:endParaRPr sz="2000">
              <a:latin typeface="Carlito"/>
              <a:cs typeface="Carlito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38404"/>
            <a:ext cx="10879734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5" dirty="0"/>
              <a:t>EDA </a:t>
            </a:r>
            <a:r>
              <a:rPr spc="-5" dirty="0"/>
              <a:t>with </a:t>
            </a:r>
            <a:r>
              <a:rPr spc="-25" dirty="0"/>
              <a:t>Data</a:t>
            </a:r>
            <a:r>
              <a:rPr spc="5" dirty="0"/>
              <a:t> </a:t>
            </a:r>
            <a:r>
              <a:rPr spc="-10" dirty="0"/>
              <a:t>Visualization</a:t>
            </a:r>
          </a:p>
        </p:txBody>
      </p:sp>
      <p:sp>
        <p:nvSpPr>
          <p:cNvPr id="4" name="object 4"/>
          <p:cNvSpPr/>
          <p:nvPr/>
        </p:nvSpPr>
        <p:spPr>
          <a:xfrm>
            <a:off x="7106411" y="1432560"/>
            <a:ext cx="4622292" cy="33588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91539" y="3666744"/>
            <a:ext cx="4023360" cy="25770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489575" y="4986273"/>
            <a:ext cx="5890260" cy="13633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47625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292929"/>
                </a:solidFill>
                <a:latin typeface="Carlito"/>
                <a:cs typeface="Carlito"/>
              </a:rPr>
              <a:t>The link </a:t>
            </a:r>
            <a:r>
              <a:rPr sz="1800" spc="-10" dirty="0">
                <a:solidFill>
                  <a:srgbClr val="292929"/>
                </a:solidFill>
                <a:latin typeface="Carlito"/>
                <a:cs typeface="Carlito"/>
              </a:rPr>
              <a:t>to </a:t>
            </a:r>
            <a:r>
              <a:rPr sz="1800" dirty="0">
                <a:solidFill>
                  <a:srgbClr val="292929"/>
                </a:solidFill>
                <a:latin typeface="Carlito"/>
                <a:cs typeface="Carlito"/>
              </a:rPr>
              <a:t>the </a:t>
            </a:r>
            <a:r>
              <a:rPr sz="1800" spc="-5" dirty="0">
                <a:solidFill>
                  <a:srgbClr val="292929"/>
                </a:solidFill>
                <a:latin typeface="Carlito"/>
                <a:cs typeface="Carlito"/>
              </a:rPr>
              <a:t>notebook </a:t>
            </a:r>
            <a:r>
              <a:rPr sz="1800" spc="-10" dirty="0">
                <a:solidFill>
                  <a:srgbClr val="292929"/>
                </a:solidFill>
                <a:latin typeface="Carlito"/>
                <a:cs typeface="Carlito"/>
              </a:rPr>
              <a:t>is  </a:t>
            </a:r>
            <a:r>
              <a:rPr sz="1800" u="heavy" spc="-10" dirty="0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  <a:latin typeface="Carlito"/>
                <a:cs typeface="Carlito"/>
                <a:hlinkClick r:id="rId4"/>
              </a:rPr>
              <a:t>https://github.com/Janmejaya03/janmejayapharandecaps </a:t>
            </a:r>
            <a:r>
              <a:rPr sz="1800" spc="-10" dirty="0">
                <a:solidFill>
                  <a:srgbClr val="0562C1"/>
                </a:solidFill>
                <a:latin typeface="Carlito"/>
                <a:cs typeface="Carlito"/>
                <a:hlinkClick r:id="rId4"/>
              </a:rPr>
              <a:t> </a:t>
            </a:r>
            <a:r>
              <a:rPr sz="1800" u="heavy" spc="-5" dirty="0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  <a:latin typeface="Carlito"/>
                <a:cs typeface="Carlito"/>
                <a:hlinkClick r:id="rId4"/>
              </a:rPr>
              <a:t>tonestory/blob/main/janmejaya-eda- </a:t>
            </a:r>
            <a:r>
              <a:rPr sz="1800" spc="-5" dirty="0">
                <a:solidFill>
                  <a:srgbClr val="0562C1"/>
                </a:solidFill>
                <a:latin typeface="Carlito"/>
                <a:cs typeface="Carlito"/>
                <a:hlinkClick r:id="rId4"/>
              </a:rPr>
              <a:t> </a:t>
            </a:r>
            <a:r>
              <a:rPr sz="1800" u="heavy" spc="-10" dirty="0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  <a:latin typeface="Carlito"/>
                <a:cs typeface="Carlito"/>
                <a:hlinkClick r:id="rId4"/>
              </a:rPr>
              <a:t>visualization.jupyterlite.ipynb</a:t>
            </a:r>
            <a:endParaRPr sz="1800">
              <a:latin typeface="Carlito"/>
              <a:cs typeface="Carlito"/>
            </a:endParaRPr>
          </a:p>
          <a:p>
            <a:pPr marL="5672455">
              <a:lnSpc>
                <a:spcPts val="1895"/>
              </a:lnSpc>
            </a:pPr>
            <a:r>
              <a:rPr sz="1600" spc="-10" dirty="0">
                <a:solidFill>
                  <a:srgbClr val="1C7CDB"/>
                </a:solidFill>
                <a:latin typeface="Carlito"/>
                <a:cs typeface="Carlito"/>
              </a:rPr>
              <a:t>11</a:t>
            </a:r>
            <a:endParaRPr sz="16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49710" y="6080861"/>
            <a:ext cx="22987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solidFill>
                  <a:srgbClr val="1C7CDB"/>
                </a:solidFill>
                <a:latin typeface="Carlito"/>
                <a:cs typeface="Carlito"/>
              </a:rPr>
              <a:t>12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8969" y="1532000"/>
            <a:ext cx="9879330" cy="49117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spc="-50" dirty="0">
                <a:solidFill>
                  <a:srgbClr val="292929"/>
                </a:solidFill>
                <a:latin typeface="Carlito"/>
                <a:cs typeface="Carlito"/>
              </a:rPr>
              <a:t>We </a:t>
            </a:r>
            <a:r>
              <a:rPr sz="2200" spc="-5" dirty="0">
                <a:solidFill>
                  <a:srgbClr val="292929"/>
                </a:solidFill>
                <a:latin typeface="Carlito"/>
                <a:cs typeface="Carlito"/>
              </a:rPr>
              <a:t>loaded the SpaceX </a:t>
            </a:r>
            <a:r>
              <a:rPr sz="2200" spc="-15" dirty="0">
                <a:solidFill>
                  <a:srgbClr val="292929"/>
                </a:solidFill>
                <a:latin typeface="Carlito"/>
                <a:cs typeface="Carlito"/>
              </a:rPr>
              <a:t>dataset </a:t>
            </a:r>
            <a:r>
              <a:rPr sz="2200" spc="-20" dirty="0">
                <a:solidFill>
                  <a:srgbClr val="292929"/>
                </a:solidFill>
                <a:latin typeface="Carlito"/>
                <a:cs typeface="Carlito"/>
              </a:rPr>
              <a:t>into </a:t>
            </a:r>
            <a:r>
              <a:rPr sz="2200" spc="-5" dirty="0">
                <a:solidFill>
                  <a:srgbClr val="292929"/>
                </a:solidFill>
                <a:latin typeface="Carlito"/>
                <a:cs typeface="Carlito"/>
              </a:rPr>
              <a:t>a </a:t>
            </a:r>
            <a:r>
              <a:rPr sz="2200" spc="-15" dirty="0">
                <a:solidFill>
                  <a:srgbClr val="292929"/>
                </a:solidFill>
                <a:latin typeface="Carlito"/>
                <a:cs typeface="Carlito"/>
              </a:rPr>
              <a:t>PostgreSQL </a:t>
            </a:r>
            <a:r>
              <a:rPr sz="2200" spc="-10" dirty="0">
                <a:solidFill>
                  <a:srgbClr val="292929"/>
                </a:solidFill>
                <a:latin typeface="Carlito"/>
                <a:cs typeface="Carlito"/>
              </a:rPr>
              <a:t>database </a:t>
            </a:r>
            <a:r>
              <a:rPr sz="2200" spc="-5" dirty="0">
                <a:solidFill>
                  <a:srgbClr val="292929"/>
                </a:solidFill>
                <a:latin typeface="Carlito"/>
                <a:cs typeface="Carlito"/>
              </a:rPr>
              <a:t>without </a:t>
            </a:r>
            <a:r>
              <a:rPr sz="2200" spc="-10" dirty="0">
                <a:solidFill>
                  <a:srgbClr val="292929"/>
                </a:solidFill>
                <a:latin typeface="Carlito"/>
                <a:cs typeface="Carlito"/>
              </a:rPr>
              <a:t>leaving</a:t>
            </a:r>
            <a:r>
              <a:rPr sz="2200" spc="185" dirty="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Carlito"/>
                <a:cs typeface="Carlito"/>
              </a:rPr>
              <a:t>the</a:t>
            </a:r>
            <a:endParaRPr sz="2200">
              <a:latin typeface="Carlito"/>
              <a:cs typeface="Carlito"/>
            </a:endParaRPr>
          </a:p>
          <a:p>
            <a:pPr marL="241300">
              <a:lnSpc>
                <a:spcPct val="100000"/>
              </a:lnSpc>
            </a:pPr>
            <a:r>
              <a:rPr sz="2200" spc="-10" dirty="0">
                <a:solidFill>
                  <a:srgbClr val="292929"/>
                </a:solidFill>
                <a:latin typeface="Carlito"/>
                <a:cs typeface="Carlito"/>
              </a:rPr>
              <a:t>jupyter</a:t>
            </a:r>
            <a:r>
              <a:rPr sz="2200" dirty="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Carlito"/>
                <a:cs typeface="Carlito"/>
              </a:rPr>
              <a:t>notebook.</a:t>
            </a:r>
            <a:endParaRPr sz="2200">
              <a:latin typeface="Carlito"/>
              <a:cs typeface="Carlito"/>
            </a:endParaRPr>
          </a:p>
          <a:p>
            <a:pPr marL="241300" marR="192405" indent="-228600">
              <a:lnSpc>
                <a:spcPct val="100000"/>
              </a:lnSpc>
              <a:spcBef>
                <a:spcPts val="139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spc="-50" dirty="0">
                <a:solidFill>
                  <a:srgbClr val="292929"/>
                </a:solidFill>
                <a:latin typeface="Carlito"/>
                <a:cs typeface="Carlito"/>
              </a:rPr>
              <a:t>We </a:t>
            </a:r>
            <a:r>
              <a:rPr sz="2200" spc="-5" dirty="0">
                <a:solidFill>
                  <a:srgbClr val="292929"/>
                </a:solidFill>
                <a:latin typeface="Carlito"/>
                <a:cs typeface="Carlito"/>
              </a:rPr>
              <a:t>applied </a:t>
            </a:r>
            <a:r>
              <a:rPr sz="2200" spc="-20" dirty="0">
                <a:solidFill>
                  <a:srgbClr val="292929"/>
                </a:solidFill>
                <a:latin typeface="Carlito"/>
                <a:cs typeface="Carlito"/>
              </a:rPr>
              <a:t>EDA </a:t>
            </a:r>
            <a:r>
              <a:rPr sz="2200" spc="-5" dirty="0">
                <a:solidFill>
                  <a:srgbClr val="292929"/>
                </a:solidFill>
                <a:latin typeface="Carlito"/>
                <a:cs typeface="Carlito"/>
              </a:rPr>
              <a:t>with </a:t>
            </a:r>
            <a:r>
              <a:rPr sz="2200" spc="-10" dirty="0">
                <a:solidFill>
                  <a:srgbClr val="292929"/>
                </a:solidFill>
                <a:latin typeface="Carlito"/>
                <a:cs typeface="Carlito"/>
              </a:rPr>
              <a:t>SQL </a:t>
            </a:r>
            <a:r>
              <a:rPr sz="2200" spc="-20" dirty="0">
                <a:solidFill>
                  <a:srgbClr val="292929"/>
                </a:solidFill>
                <a:latin typeface="Carlito"/>
                <a:cs typeface="Carlito"/>
              </a:rPr>
              <a:t>to get </a:t>
            </a:r>
            <a:r>
              <a:rPr sz="2200" spc="-10" dirty="0">
                <a:solidFill>
                  <a:srgbClr val="292929"/>
                </a:solidFill>
                <a:latin typeface="Carlito"/>
                <a:cs typeface="Carlito"/>
              </a:rPr>
              <a:t>insight </a:t>
            </a:r>
            <a:r>
              <a:rPr sz="2200" spc="-15" dirty="0">
                <a:solidFill>
                  <a:srgbClr val="292929"/>
                </a:solidFill>
                <a:latin typeface="Carlito"/>
                <a:cs typeface="Carlito"/>
              </a:rPr>
              <a:t>from </a:t>
            </a:r>
            <a:r>
              <a:rPr sz="2200" spc="-5" dirty="0">
                <a:solidFill>
                  <a:srgbClr val="292929"/>
                </a:solidFill>
                <a:latin typeface="Carlito"/>
                <a:cs typeface="Carlito"/>
              </a:rPr>
              <a:t>the </a:t>
            </a:r>
            <a:r>
              <a:rPr sz="2200" spc="-15" dirty="0">
                <a:solidFill>
                  <a:srgbClr val="292929"/>
                </a:solidFill>
                <a:latin typeface="Carlito"/>
                <a:cs typeface="Carlito"/>
              </a:rPr>
              <a:t>data. </a:t>
            </a:r>
            <a:r>
              <a:rPr sz="2200" spc="-50" dirty="0">
                <a:solidFill>
                  <a:srgbClr val="292929"/>
                </a:solidFill>
                <a:latin typeface="Carlito"/>
                <a:cs typeface="Carlito"/>
              </a:rPr>
              <a:t>We </a:t>
            </a:r>
            <a:r>
              <a:rPr sz="2200" spc="-15" dirty="0">
                <a:solidFill>
                  <a:srgbClr val="292929"/>
                </a:solidFill>
                <a:latin typeface="Carlito"/>
                <a:cs typeface="Carlito"/>
              </a:rPr>
              <a:t>wrote </a:t>
            </a:r>
            <a:r>
              <a:rPr sz="2200" spc="-10" dirty="0">
                <a:solidFill>
                  <a:srgbClr val="292929"/>
                </a:solidFill>
                <a:latin typeface="Carlito"/>
                <a:cs typeface="Carlito"/>
              </a:rPr>
              <a:t>queries </a:t>
            </a:r>
            <a:r>
              <a:rPr sz="2200" spc="-20" dirty="0">
                <a:solidFill>
                  <a:srgbClr val="292929"/>
                </a:solidFill>
                <a:latin typeface="Carlito"/>
                <a:cs typeface="Carlito"/>
              </a:rPr>
              <a:t>to </a:t>
            </a:r>
            <a:r>
              <a:rPr sz="2200" spc="-10" dirty="0">
                <a:solidFill>
                  <a:srgbClr val="292929"/>
                </a:solidFill>
                <a:latin typeface="Carlito"/>
                <a:cs typeface="Carlito"/>
              </a:rPr>
              <a:t>find out  </a:t>
            </a:r>
            <a:r>
              <a:rPr sz="2200" spc="-20" dirty="0">
                <a:solidFill>
                  <a:srgbClr val="292929"/>
                </a:solidFill>
                <a:latin typeface="Carlito"/>
                <a:cs typeface="Carlito"/>
              </a:rPr>
              <a:t>for</a:t>
            </a:r>
            <a:r>
              <a:rPr sz="2200" spc="-5" dirty="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Carlito"/>
                <a:cs typeface="Carlito"/>
              </a:rPr>
              <a:t>instance:</a:t>
            </a:r>
            <a:endParaRPr sz="2200">
              <a:latin typeface="Carlito"/>
              <a:cs typeface="Carlito"/>
            </a:endParaRPr>
          </a:p>
          <a:p>
            <a:pPr marL="698500" lvl="1" indent="-229235">
              <a:lnSpc>
                <a:spcPct val="100000"/>
              </a:lnSpc>
              <a:spcBef>
                <a:spcPts val="1435"/>
              </a:spcBef>
              <a:buChar char="-"/>
              <a:tabLst>
                <a:tab pos="697865" algn="l"/>
                <a:tab pos="699135" algn="l"/>
              </a:tabLst>
            </a:pPr>
            <a:r>
              <a:rPr sz="1700" spc="-5" dirty="0">
                <a:solidFill>
                  <a:srgbClr val="767070"/>
                </a:solidFill>
                <a:latin typeface="Carlito"/>
                <a:cs typeface="Carlito"/>
              </a:rPr>
              <a:t>The </a:t>
            </a:r>
            <a:r>
              <a:rPr sz="1700" dirty="0">
                <a:solidFill>
                  <a:srgbClr val="767070"/>
                </a:solidFill>
                <a:latin typeface="Carlito"/>
                <a:cs typeface="Carlito"/>
              </a:rPr>
              <a:t>names </a:t>
            </a:r>
            <a:r>
              <a:rPr sz="1700" spc="-5" dirty="0">
                <a:solidFill>
                  <a:srgbClr val="767070"/>
                </a:solidFill>
                <a:latin typeface="Carlito"/>
                <a:cs typeface="Carlito"/>
              </a:rPr>
              <a:t>of </a:t>
            </a:r>
            <a:r>
              <a:rPr sz="1700" dirty="0">
                <a:solidFill>
                  <a:srgbClr val="767070"/>
                </a:solidFill>
                <a:latin typeface="Carlito"/>
                <a:cs typeface="Carlito"/>
              </a:rPr>
              <a:t>unique launch </a:t>
            </a:r>
            <a:r>
              <a:rPr sz="1700" spc="-5" dirty="0">
                <a:solidFill>
                  <a:srgbClr val="767070"/>
                </a:solidFill>
                <a:latin typeface="Carlito"/>
                <a:cs typeface="Carlito"/>
              </a:rPr>
              <a:t>sites </a:t>
            </a:r>
            <a:r>
              <a:rPr sz="1700" dirty="0">
                <a:solidFill>
                  <a:srgbClr val="767070"/>
                </a:solidFill>
                <a:latin typeface="Carlito"/>
                <a:cs typeface="Carlito"/>
              </a:rPr>
              <a:t>in the space</a:t>
            </a:r>
            <a:r>
              <a:rPr sz="1700" spc="-130" dirty="0">
                <a:solidFill>
                  <a:srgbClr val="767070"/>
                </a:solidFill>
                <a:latin typeface="Carlito"/>
                <a:cs typeface="Carlito"/>
              </a:rPr>
              <a:t> </a:t>
            </a:r>
            <a:r>
              <a:rPr sz="1700" dirty="0">
                <a:solidFill>
                  <a:srgbClr val="767070"/>
                </a:solidFill>
                <a:latin typeface="Carlito"/>
                <a:cs typeface="Carlito"/>
              </a:rPr>
              <a:t>mission.</a:t>
            </a:r>
            <a:endParaRPr sz="1700">
              <a:latin typeface="Carlito"/>
              <a:cs typeface="Carlito"/>
            </a:endParaRPr>
          </a:p>
          <a:p>
            <a:pPr marL="698500" lvl="1" indent="-229235">
              <a:lnSpc>
                <a:spcPct val="100000"/>
              </a:lnSpc>
              <a:spcBef>
                <a:spcPts val="1405"/>
              </a:spcBef>
              <a:buChar char="-"/>
              <a:tabLst>
                <a:tab pos="697865" algn="l"/>
                <a:tab pos="699135" algn="l"/>
              </a:tabLst>
            </a:pPr>
            <a:r>
              <a:rPr sz="1700" spc="-5" dirty="0">
                <a:solidFill>
                  <a:srgbClr val="767070"/>
                </a:solidFill>
                <a:latin typeface="Carlito"/>
                <a:cs typeface="Carlito"/>
              </a:rPr>
              <a:t>The </a:t>
            </a:r>
            <a:r>
              <a:rPr sz="1700" spc="-10" dirty="0">
                <a:solidFill>
                  <a:srgbClr val="767070"/>
                </a:solidFill>
                <a:latin typeface="Carlito"/>
                <a:cs typeface="Carlito"/>
              </a:rPr>
              <a:t>total </a:t>
            </a:r>
            <a:r>
              <a:rPr sz="1700" spc="-5" dirty="0">
                <a:solidFill>
                  <a:srgbClr val="767070"/>
                </a:solidFill>
                <a:latin typeface="Carlito"/>
                <a:cs typeface="Carlito"/>
              </a:rPr>
              <a:t>payload </a:t>
            </a:r>
            <a:r>
              <a:rPr sz="1700" dirty="0">
                <a:solidFill>
                  <a:srgbClr val="767070"/>
                </a:solidFill>
                <a:latin typeface="Carlito"/>
                <a:cs typeface="Carlito"/>
              </a:rPr>
              <a:t>mass carried </a:t>
            </a:r>
            <a:r>
              <a:rPr sz="1700" spc="-5" dirty="0">
                <a:solidFill>
                  <a:srgbClr val="767070"/>
                </a:solidFill>
                <a:latin typeface="Carlito"/>
                <a:cs typeface="Carlito"/>
              </a:rPr>
              <a:t>by </a:t>
            </a:r>
            <a:r>
              <a:rPr sz="1700" spc="-10" dirty="0">
                <a:solidFill>
                  <a:srgbClr val="767070"/>
                </a:solidFill>
                <a:latin typeface="Carlito"/>
                <a:cs typeface="Carlito"/>
              </a:rPr>
              <a:t>boosters </a:t>
            </a:r>
            <a:r>
              <a:rPr sz="1700" dirty="0">
                <a:solidFill>
                  <a:srgbClr val="767070"/>
                </a:solidFill>
                <a:latin typeface="Carlito"/>
                <a:cs typeface="Carlito"/>
              </a:rPr>
              <a:t>launched </a:t>
            </a:r>
            <a:r>
              <a:rPr sz="1700" spc="-5" dirty="0">
                <a:solidFill>
                  <a:srgbClr val="767070"/>
                </a:solidFill>
                <a:latin typeface="Carlito"/>
                <a:cs typeface="Carlito"/>
              </a:rPr>
              <a:t>by NASA</a:t>
            </a:r>
            <a:r>
              <a:rPr sz="1700" spc="-130" dirty="0">
                <a:solidFill>
                  <a:srgbClr val="767070"/>
                </a:solidFill>
                <a:latin typeface="Carlito"/>
                <a:cs typeface="Carlito"/>
              </a:rPr>
              <a:t> </a:t>
            </a:r>
            <a:r>
              <a:rPr sz="1700" spc="-10" dirty="0">
                <a:solidFill>
                  <a:srgbClr val="767070"/>
                </a:solidFill>
                <a:latin typeface="Carlito"/>
                <a:cs typeface="Carlito"/>
              </a:rPr>
              <a:t>(CRS)</a:t>
            </a:r>
            <a:endParaRPr sz="1700">
              <a:latin typeface="Carlito"/>
              <a:cs typeface="Carlito"/>
            </a:endParaRPr>
          </a:p>
          <a:p>
            <a:pPr marL="698500" lvl="1" indent="-229235">
              <a:lnSpc>
                <a:spcPct val="100000"/>
              </a:lnSpc>
              <a:spcBef>
                <a:spcPts val="1395"/>
              </a:spcBef>
              <a:buChar char="-"/>
              <a:tabLst>
                <a:tab pos="697865" algn="l"/>
                <a:tab pos="699135" algn="l"/>
              </a:tabLst>
            </a:pPr>
            <a:r>
              <a:rPr sz="1700" spc="-5" dirty="0">
                <a:solidFill>
                  <a:srgbClr val="767070"/>
                </a:solidFill>
                <a:latin typeface="Carlito"/>
                <a:cs typeface="Carlito"/>
              </a:rPr>
              <a:t>The </a:t>
            </a:r>
            <a:r>
              <a:rPr sz="1700" spc="-15" dirty="0">
                <a:solidFill>
                  <a:srgbClr val="767070"/>
                </a:solidFill>
                <a:latin typeface="Carlito"/>
                <a:cs typeface="Carlito"/>
              </a:rPr>
              <a:t>average </a:t>
            </a:r>
            <a:r>
              <a:rPr sz="1700" spc="-5" dirty="0">
                <a:solidFill>
                  <a:srgbClr val="767070"/>
                </a:solidFill>
                <a:latin typeface="Carlito"/>
                <a:cs typeface="Carlito"/>
              </a:rPr>
              <a:t>payload </a:t>
            </a:r>
            <a:r>
              <a:rPr sz="1700" dirty="0">
                <a:solidFill>
                  <a:srgbClr val="767070"/>
                </a:solidFill>
                <a:latin typeface="Carlito"/>
                <a:cs typeface="Carlito"/>
              </a:rPr>
              <a:t>mass carried </a:t>
            </a:r>
            <a:r>
              <a:rPr sz="1700" spc="-5" dirty="0">
                <a:solidFill>
                  <a:srgbClr val="767070"/>
                </a:solidFill>
                <a:latin typeface="Carlito"/>
                <a:cs typeface="Carlito"/>
              </a:rPr>
              <a:t>by booster version F9</a:t>
            </a:r>
            <a:r>
              <a:rPr sz="1700" spc="-175" dirty="0">
                <a:solidFill>
                  <a:srgbClr val="767070"/>
                </a:solidFill>
                <a:latin typeface="Carlito"/>
                <a:cs typeface="Carlito"/>
              </a:rPr>
              <a:t> </a:t>
            </a:r>
            <a:r>
              <a:rPr sz="1700" dirty="0">
                <a:solidFill>
                  <a:srgbClr val="767070"/>
                </a:solidFill>
                <a:latin typeface="Carlito"/>
                <a:cs typeface="Carlito"/>
              </a:rPr>
              <a:t>v1.1</a:t>
            </a:r>
            <a:endParaRPr sz="1700">
              <a:latin typeface="Carlito"/>
              <a:cs typeface="Carlito"/>
            </a:endParaRPr>
          </a:p>
          <a:p>
            <a:pPr marL="698500" lvl="1" indent="-229235">
              <a:lnSpc>
                <a:spcPct val="100000"/>
              </a:lnSpc>
              <a:spcBef>
                <a:spcPts val="1405"/>
              </a:spcBef>
              <a:buChar char="-"/>
              <a:tabLst>
                <a:tab pos="697865" algn="l"/>
                <a:tab pos="699135" algn="l"/>
              </a:tabLst>
            </a:pPr>
            <a:r>
              <a:rPr sz="1700" spc="-5" dirty="0">
                <a:solidFill>
                  <a:srgbClr val="767070"/>
                </a:solidFill>
                <a:latin typeface="Carlito"/>
                <a:cs typeface="Carlito"/>
              </a:rPr>
              <a:t>The </a:t>
            </a:r>
            <a:r>
              <a:rPr sz="1700" spc="-10" dirty="0">
                <a:solidFill>
                  <a:srgbClr val="767070"/>
                </a:solidFill>
                <a:latin typeface="Carlito"/>
                <a:cs typeface="Carlito"/>
              </a:rPr>
              <a:t>total </a:t>
            </a:r>
            <a:r>
              <a:rPr sz="1700" dirty="0">
                <a:solidFill>
                  <a:srgbClr val="767070"/>
                </a:solidFill>
                <a:latin typeface="Carlito"/>
                <a:cs typeface="Carlito"/>
              </a:rPr>
              <a:t>number </a:t>
            </a:r>
            <a:r>
              <a:rPr sz="1700" spc="-5" dirty="0">
                <a:solidFill>
                  <a:srgbClr val="767070"/>
                </a:solidFill>
                <a:latin typeface="Carlito"/>
                <a:cs typeface="Carlito"/>
              </a:rPr>
              <a:t>of </a:t>
            </a:r>
            <a:r>
              <a:rPr sz="1700" dirty="0">
                <a:solidFill>
                  <a:srgbClr val="767070"/>
                </a:solidFill>
                <a:latin typeface="Carlito"/>
                <a:cs typeface="Carlito"/>
              </a:rPr>
              <a:t>successful </a:t>
            </a:r>
            <a:r>
              <a:rPr sz="1700" spc="-5" dirty="0">
                <a:solidFill>
                  <a:srgbClr val="767070"/>
                </a:solidFill>
                <a:latin typeface="Carlito"/>
                <a:cs typeface="Carlito"/>
              </a:rPr>
              <a:t>and </a:t>
            </a:r>
            <a:r>
              <a:rPr sz="1700" spc="-10" dirty="0">
                <a:solidFill>
                  <a:srgbClr val="767070"/>
                </a:solidFill>
                <a:latin typeface="Carlito"/>
                <a:cs typeface="Carlito"/>
              </a:rPr>
              <a:t>failure </a:t>
            </a:r>
            <a:r>
              <a:rPr sz="1700" dirty="0">
                <a:solidFill>
                  <a:srgbClr val="767070"/>
                </a:solidFill>
                <a:latin typeface="Carlito"/>
                <a:cs typeface="Carlito"/>
              </a:rPr>
              <a:t>mission</a:t>
            </a:r>
            <a:r>
              <a:rPr sz="1700" spc="-70" dirty="0">
                <a:solidFill>
                  <a:srgbClr val="767070"/>
                </a:solidFill>
                <a:latin typeface="Carlito"/>
                <a:cs typeface="Carlito"/>
              </a:rPr>
              <a:t> </a:t>
            </a:r>
            <a:r>
              <a:rPr sz="1700" spc="-10" dirty="0">
                <a:solidFill>
                  <a:srgbClr val="767070"/>
                </a:solidFill>
                <a:latin typeface="Carlito"/>
                <a:cs typeface="Carlito"/>
              </a:rPr>
              <a:t>outcomes</a:t>
            </a:r>
            <a:endParaRPr sz="1700">
              <a:latin typeface="Carlito"/>
              <a:cs typeface="Carlito"/>
            </a:endParaRPr>
          </a:p>
          <a:p>
            <a:pPr marL="698500" lvl="1" indent="-229235">
              <a:lnSpc>
                <a:spcPct val="100000"/>
              </a:lnSpc>
              <a:spcBef>
                <a:spcPts val="1400"/>
              </a:spcBef>
              <a:buChar char="-"/>
              <a:tabLst>
                <a:tab pos="697865" algn="l"/>
                <a:tab pos="699135" algn="l"/>
              </a:tabLst>
            </a:pPr>
            <a:r>
              <a:rPr sz="1700" spc="-5" dirty="0">
                <a:solidFill>
                  <a:srgbClr val="767070"/>
                </a:solidFill>
                <a:latin typeface="Carlito"/>
                <a:cs typeface="Carlito"/>
              </a:rPr>
              <a:t>The </a:t>
            </a:r>
            <a:r>
              <a:rPr sz="1700" spc="-10" dirty="0">
                <a:solidFill>
                  <a:srgbClr val="767070"/>
                </a:solidFill>
                <a:latin typeface="Carlito"/>
                <a:cs typeface="Carlito"/>
              </a:rPr>
              <a:t>failed </a:t>
            </a:r>
            <a:r>
              <a:rPr sz="1700" spc="-5" dirty="0">
                <a:solidFill>
                  <a:srgbClr val="767070"/>
                </a:solidFill>
                <a:latin typeface="Carlito"/>
                <a:cs typeface="Carlito"/>
              </a:rPr>
              <a:t>landing outcomes </a:t>
            </a:r>
            <a:r>
              <a:rPr sz="1700" dirty="0">
                <a:solidFill>
                  <a:srgbClr val="767070"/>
                </a:solidFill>
                <a:latin typeface="Carlito"/>
                <a:cs typeface="Carlito"/>
              </a:rPr>
              <a:t>in </a:t>
            </a:r>
            <a:r>
              <a:rPr sz="1700" spc="-5" dirty="0">
                <a:solidFill>
                  <a:srgbClr val="767070"/>
                </a:solidFill>
                <a:latin typeface="Carlito"/>
                <a:cs typeface="Carlito"/>
              </a:rPr>
              <a:t>drone </a:t>
            </a:r>
            <a:r>
              <a:rPr sz="1700" dirty="0">
                <a:solidFill>
                  <a:srgbClr val="767070"/>
                </a:solidFill>
                <a:latin typeface="Carlito"/>
                <a:cs typeface="Carlito"/>
              </a:rPr>
              <a:t>ship, their </a:t>
            </a:r>
            <a:r>
              <a:rPr sz="1700" spc="-5" dirty="0">
                <a:solidFill>
                  <a:srgbClr val="767070"/>
                </a:solidFill>
                <a:latin typeface="Carlito"/>
                <a:cs typeface="Carlito"/>
              </a:rPr>
              <a:t>booster version and </a:t>
            </a:r>
            <a:r>
              <a:rPr sz="1700" dirty="0">
                <a:solidFill>
                  <a:srgbClr val="767070"/>
                </a:solidFill>
                <a:latin typeface="Carlito"/>
                <a:cs typeface="Carlito"/>
              </a:rPr>
              <a:t>launch </a:t>
            </a:r>
            <a:r>
              <a:rPr sz="1700" spc="-5" dirty="0">
                <a:solidFill>
                  <a:srgbClr val="767070"/>
                </a:solidFill>
                <a:latin typeface="Carlito"/>
                <a:cs typeface="Carlito"/>
              </a:rPr>
              <a:t>site</a:t>
            </a:r>
            <a:r>
              <a:rPr sz="1700" spc="-245" dirty="0">
                <a:solidFill>
                  <a:srgbClr val="767070"/>
                </a:solidFill>
                <a:latin typeface="Carlito"/>
                <a:cs typeface="Carlito"/>
              </a:rPr>
              <a:t> </a:t>
            </a:r>
            <a:r>
              <a:rPr sz="1700" spc="-5" dirty="0">
                <a:solidFill>
                  <a:srgbClr val="767070"/>
                </a:solidFill>
                <a:latin typeface="Carlito"/>
                <a:cs typeface="Carlito"/>
              </a:rPr>
              <a:t>names.</a:t>
            </a:r>
            <a:endParaRPr sz="1700">
              <a:latin typeface="Carlito"/>
              <a:cs typeface="Carlito"/>
            </a:endParaRPr>
          </a:p>
          <a:p>
            <a:pPr marL="241300" marR="5080" indent="-228600">
              <a:lnSpc>
                <a:spcPct val="100000"/>
              </a:lnSpc>
              <a:spcBef>
                <a:spcPts val="136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spc="-10" dirty="0">
                <a:solidFill>
                  <a:srgbClr val="292929"/>
                </a:solidFill>
                <a:latin typeface="Carlito"/>
                <a:cs typeface="Carlito"/>
              </a:rPr>
              <a:t>The </a:t>
            </a:r>
            <a:r>
              <a:rPr sz="2200" spc="-5" dirty="0">
                <a:solidFill>
                  <a:srgbClr val="292929"/>
                </a:solidFill>
                <a:latin typeface="Carlito"/>
                <a:cs typeface="Carlito"/>
              </a:rPr>
              <a:t>link </a:t>
            </a:r>
            <a:r>
              <a:rPr sz="2200" spc="-20" dirty="0">
                <a:solidFill>
                  <a:srgbClr val="292929"/>
                </a:solidFill>
                <a:latin typeface="Carlito"/>
                <a:cs typeface="Carlito"/>
              </a:rPr>
              <a:t>to </a:t>
            </a:r>
            <a:r>
              <a:rPr sz="2200" spc="-5" dirty="0">
                <a:solidFill>
                  <a:srgbClr val="292929"/>
                </a:solidFill>
                <a:latin typeface="Carlito"/>
                <a:cs typeface="Carlito"/>
              </a:rPr>
              <a:t>the </a:t>
            </a:r>
            <a:r>
              <a:rPr sz="2200" spc="-10" dirty="0">
                <a:solidFill>
                  <a:srgbClr val="292929"/>
                </a:solidFill>
                <a:latin typeface="Carlito"/>
                <a:cs typeface="Carlito"/>
              </a:rPr>
              <a:t>notebook </a:t>
            </a:r>
            <a:r>
              <a:rPr sz="2200" spc="-5" dirty="0">
                <a:solidFill>
                  <a:srgbClr val="292929"/>
                </a:solidFill>
                <a:latin typeface="Carlito"/>
                <a:cs typeface="Carlito"/>
              </a:rPr>
              <a:t>is </a:t>
            </a:r>
            <a:r>
              <a:rPr sz="2200" u="heavy" spc="-5" dirty="0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  <a:latin typeface="Carlito"/>
                <a:cs typeface="Carlito"/>
                <a:hlinkClick r:id="rId2"/>
              </a:rPr>
              <a:t> </a:t>
            </a:r>
            <a:r>
              <a:rPr sz="2200" u="heavy" spc="-10" dirty="0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  <a:latin typeface="Carlito"/>
                <a:cs typeface="Carlito"/>
                <a:hlinkClick r:id="rId2"/>
              </a:rPr>
              <a:t>https://github.com/Janmejaya03/janmejayapharandecapstonestory/blob/main/janm  ejaya-EDA-with-SQL.ipynb</a:t>
            </a:r>
            <a:endParaRPr sz="2200">
              <a:latin typeface="Carlito"/>
              <a:cs typeface="Carlito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68" y="438404"/>
            <a:ext cx="4485031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5" dirty="0"/>
              <a:t>EDA </a:t>
            </a:r>
            <a:r>
              <a:rPr spc="-5" dirty="0"/>
              <a:t>with</a:t>
            </a:r>
            <a:r>
              <a:rPr spc="-25" dirty="0"/>
              <a:t> </a:t>
            </a:r>
            <a:r>
              <a:rPr spc="-10" dirty="0"/>
              <a:t>SQL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1376553"/>
            <a:ext cx="10460355" cy="45383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ts val="245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sz="2400" dirty="0">
                <a:latin typeface="Times New Roman"/>
                <a:cs typeface="Times New Roman"/>
              </a:rPr>
              <a:t>Launch sites were </a:t>
            </a:r>
            <a:r>
              <a:rPr sz="2400" spc="-5" dirty="0">
                <a:latin typeface="Times New Roman"/>
                <a:cs typeface="Times New Roman"/>
              </a:rPr>
              <a:t>marked </a:t>
            </a:r>
            <a:r>
              <a:rPr sz="2400" dirty="0">
                <a:latin typeface="Times New Roman"/>
                <a:cs typeface="Times New Roman"/>
              </a:rPr>
              <a:t>and </a:t>
            </a:r>
            <a:r>
              <a:rPr sz="2400" spc="-10" dirty="0">
                <a:latin typeface="Times New Roman"/>
                <a:cs typeface="Times New Roman"/>
              </a:rPr>
              <a:t>map </a:t>
            </a:r>
            <a:r>
              <a:rPr sz="2400" dirty="0">
                <a:latin typeface="Times New Roman"/>
                <a:cs typeface="Times New Roman"/>
              </a:rPr>
              <a:t>objects such </a:t>
            </a:r>
            <a:r>
              <a:rPr sz="2400" spc="-5" dirty="0">
                <a:latin typeface="Times New Roman"/>
                <a:cs typeface="Times New Roman"/>
              </a:rPr>
              <a:t>as markers, </a:t>
            </a:r>
            <a:r>
              <a:rPr sz="2400" dirty="0">
                <a:latin typeface="Times New Roman"/>
                <a:cs typeface="Times New Roman"/>
              </a:rPr>
              <a:t>circles, and lines</a:t>
            </a:r>
            <a:r>
              <a:rPr sz="2400" spc="-10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were</a:t>
            </a:r>
            <a:endParaRPr sz="2400">
              <a:latin typeface="Times New Roman"/>
              <a:cs typeface="Times New Roman"/>
            </a:endParaRPr>
          </a:p>
          <a:p>
            <a:pPr marL="241300">
              <a:lnSpc>
                <a:spcPts val="2014"/>
              </a:lnSpc>
            </a:pPr>
            <a:r>
              <a:rPr sz="2400" dirty="0">
                <a:latin typeface="Times New Roman"/>
                <a:cs typeface="Times New Roman"/>
              </a:rPr>
              <a:t>added to a Folium </a:t>
            </a:r>
            <a:r>
              <a:rPr sz="2400" spc="-10" dirty="0">
                <a:latin typeface="Times New Roman"/>
                <a:cs typeface="Times New Roman"/>
              </a:rPr>
              <a:t>map </a:t>
            </a:r>
            <a:r>
              <a:rPr sz="2400" dirty="0">
                <a:latin typeface="Times New Roman"/>
                <a:cs typeface="Times New Roman"/>
              </a:rPr>
              <a:t>to visualize the </a:t>
            </a:r>
            <a:r>
              <a:rPr sz="2400" spc="-5" dirty="0">
                <a:latin typeface="Times New Roman"/>
                <a:cs typeface="Times New Roman"/>
              </a:rPr>
              <a:t>success </a:t>
            </a:r>
            <a:r>
              <a:rPr sz="2400" dirty="0">
                <a:latin typeface="Times New Roman"/>
                <a:cs typeface="Times New Roman"/>
              </a:rPr>
              <a:t>or failure of launches for each</a:t>
            </a:r>
            <a:r>
              <a:rPr sz="2400" spc="-15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site.</a:t>
            </a:r>
            <a:endParaRPr sz="2400">
              <a:latin typeface="Times New Roman"/>
              <a:cs typeface="Times New Roman"/>
            </a:endParaRPr>
          </a:p>
          <a:p>
            <a:pPr marL="241300" marR="400685">
              <a:lnSpc>
                <a:spcPct val="70000"/>
              </a:lnSpc>
              <a:spcBef>
                <a:spcPts val="430"/>
              </a:spcBef>
            </a:pPr>
            <a:r>
              <a:rPr sz="2400" spc="-5" dirty="0">
                <a:latin typeface="Times New Roman"/>
                <a:cs typeface="Times New Roman"/>
              </a:rPr>
              <a:t>This </a:t>
            </a:r>
            <a:r>
              <a:rPr sz="2400" dirty="0">
                <a:latin typeface="Times New Roman"/>
                <a:cs typeface="Times New Roman"/>
              </a:rPr>
              <a:t>helped </a:t>
            </a:r>
            <a:r>
              <a:rPr sz="2400" spc="-5" dirty="0">
                <a:latin typeface="Times New Roman"/>
                <a:cs typeface="Times New Roman"/>
              </a:rPr>
              <a:t>to </a:t>
            </a:r>
            <a:r>
              <a:rPr sz="2400" dirty="0">
                <a:latin typeface="Times New Roman"/>
                <a:cs typeface="Times New Roman"/>
              </a:rPr>
              <a:t>identify patterns and trends in the data that could be used to</a:t>
            </a:r>
            <a:r>
              <a:rPr sz="2400" spc="-229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make  </a:t>
            </a:r>
            <a:r>
              <a:rPr sz="2400" dirty="0">
                <a:latin typeface="Times New Roman"/>
                <a:cs typeface="Times New Roman"/>
              </a:rPr>
              <a:t>predictions about </a:t>
            </a:r>
            <a:r>
              <a:rPr sz="2400" spc="-5" dirty="0">
                <a:latin typeface="Times New Roman"/>
                <a:cs typeface="Times New Roman"/>
              </a:rPr>
              <a:t>future</a:t>
            </a:r>
            <a:r>
              <a:rPr sz="2400" spc="-5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launches.</a:t>
            </a:r>
            <a:endParaRPr sz="2400">
              <a:latin typeface="Times New Roman"/>
              <a:cs typeface="Times New Roman"/>
            </a:endParaRPr>
          </a:p>
          <a:p>
            <a:pPr marL="241300" marR="5080" indent="-228600">
              <a:lnSpc>
                <a:spcPct val="70000"/>
              </a:lnSpc>
              <a:spcBef>
                <a:spcPts val="1000"/>
              </a:spcBef>
              <a:buFont typeface="Arial"/>
              <a:buChar char="•"/>
              <a:tabLst>
                <a:tab pos="241300" algn="l"/>
              </a:tabLst>
            </a:pPr>
            <a:r>
              <a:rPr sz="2400" dirty="0">
                <a:latin typeface="Times New Roman"/>
                <a:cs typeface="Times New Roman"/>
              </a:rPr>
              <a:t>Launch </a:t>
            </a:r>
            <a:r>
              <a:rPr sz="2400" spc="-5" dirty="0">
                <a:latin typeface="Times New Roman"/>
                <a:cs typeface="Times New Roman"/>
              </a:rPr>
              <a:t>outcomes </a:t>
            </a:r>
            <a:r>
              <a:rPr sz="2400" dirty="0">
                <a:latin typeface="Times New Roman"/>
                <a:cs typeface="Times New Roman"/>
              </a:rPr>
              <a:t>were assigned to classes 0 and 1, where 0 represents failure and</a:t>
            </a:r>
            <a:r>
              <a:rPr sz="2400" spc="-18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1  represents success. This allowed for easy </a:t>
            </a:r>
            <a:r>
              <a:rPr sz="2400" spc="-5" dirty="0">
                <a:latin typeface="Times New Roman"/>
                <a:cs typeface="Times New Roman"/>
              </a:rPr>
              <a:t>classification </a:t>
            </a:r>
            <a:r>
              <a:rPr sz="2400" dirty="0">
                <a:latin typeface="Times New Roman"/>
                <a:cs typeface="Times New Roman"/>
              </a:rPr>
              <a:t>and analysis of the</a:t>
            </a:r>
            <a:r>
              <a:rPr sz="2400" spc="-204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data.</a:t>
            </a:r>
            <a:endParaRPr sz="2400">
              <a:latin typeface="Times New Roman"/>
              <a:cs typeface="Times New Roman"/>
            </a:endParaRPr>
          </a:p>
          <a:p>
            <a:pPr marL="241300" indent="-228600">
              <a:lnSpc>
                <a:spcPts val="2450"/>
              </a:lnSpc>
              <a:spcBef>
                <a:spcPts val="145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-5" dirty="0">
                <a:latin typeface="Times New Roman"/>
                <a:cs typeface="Times New Roman"/>
              </a:rPr>
              <a:t>Using </a:t>
            </a:r>
            <a:r>
              <a:rPr sz="2400" dirty="0">
                <a:latin typeface="Times New Roman"/>
                <a:cs typeface="Times New Roman"/>
              </a:rPr>
              <a:t>the </a:t>
            </a:r>
            <a:r>
              <a:rPr sz="2400" spc="-5" dirty="0">
                <a:latin typeface="Times New Roman"/>
                <a:cs typeface="Times New Roman"/>
              </a:rPr>
              <a:t>color-labeled marker </a:t>
            </a:r>
            <a:r>
              <a:rPr sz="2400" dirty="0">
                <a:latin typeface="Times New Roman"/>
                <a:cs typeface="Times New Roman"/>
              </a:rPr>
              <a:t>clusters, high success rate launch sites</a:t>
            </a:r>
            <a:r>
              <a:rPr sz="2400" spc="-1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were</a:t>
            </a:r>
            <a:endParaRPr sz="2400">
              <a:latin typeface="Times New Roman"/>
              <a:cs typeface="Times New Roman"/>
            </a:endParaRPr>
          </a:p>
          <a:p>
            <a:pPr marL="241300" marR="300355">
              <a:lnSpc>
                <a:spcPct val="70000"/>
              </a:lnSpc>
              <a:spcBef>
                <a:spcPts val="430"/>
              </a:spcBef>
            </a:pPr>
            <a:r>
              <a:rPr sz="2400" dirty="0">
                <a:latin typeface="Times New Roman"/>
                <a:cs typeface="Times New Roman"/>
              </a:rPr>
              <a:t>identified. This </a:t>
            </a:r>
            <a:r>
              <a:rPr sz="2400" spc="-5" dirty="0">
                <a:latin typeface="Times New Roman"/>
                <a:cs typeface="Times New Roman"/>
              </a:rPr>
              <a:t>information </a:t>
            </a:r>
            <a:r>
              <a:rPr sz="2400" dirty="0">
                <a:latin typeface="Times New Roman"/>
                <a:cs typeface="Times New Roman"/>
              </a:rPr>
              <a:t>can be </a:t>
            </a:r>
            <a:r>
              <a:rPr sz="2400" spc="-5" dirty="0">
                <a:latin typeface="Times New Roman"/>
                <a:cs typeface="Times New Roman"/>
              </a:rPr>
              <a:t>used </a:t>
            </a:r>
            <a:r>
              <a:rPr sz="2400" dirty="0">
                <a:latin typeface="Times New Roman"/>
                <a:cs typeface="Times New Roman"/>
              </a:rPr>
              <a:t>to inform decisions about </a:t>
            </a:r>
            <a:r>
              <a:rPr sz="2400" spc="-5" dirty="0">
                <a:latin typeface="Times New Roman"/>
                <a:cs typeface="Times New Roman"/>
              </a:rPr>
              <a:t>where </a:t>
            </a:r>
            <a:r>
              <a:rPr sz="2400" dirty="0">
                <a:latin typeface="Times New Roman"/>
                <a:cs typeface="Times New Roman"/>
              </a:rPr>
              <a:t>to</a:t>
            </a:r>
            <a:r>
              <a:rPr sz="2400" spc="-19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focus  resources </a:t>
            </a:r>
            <a:r>
              <a:rPr sz="2400" spc="-5" dirty="0">
                <a:latin typeface="Times New Roman"/>
                <a:cs typeface="Times New Roman"/>
              </a:rPr>
              <a:t>for future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launches.</a:t>
            </a:r>
            <a:endParaRPr sz="2400">
              <a:latin typeface="Times New Roman"/>
              <a:cs typeface="Times New Roman"/>
            </a:endParaRPr>
          </a:p>
          <a:p>
            <a:pPr marL="241300" indent="-228600">
              <a:lnSpc>
                <a:spcPts val="2450"/>
              </a:lnSpc>
              <a:spcBef>
                <a:spcPts val="135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-5" dirty="0">
                <a:latin typeface="Times New Roman"/>
                <a:cs typeface="Times New Roman"/>
              </a:rPr>
              <a:t>Distances between launch </a:t>
            </a:r>
            <a:r>
              <a:rPr sz="2400" dirty="0">
                <a:latin typeface="Times New Roman"/>
                <a:cs typeface="Times New Roman"/>
              </a:rPr>
              <a:t>sites and their </a:t>
            </a:r>
            <a:r>
              <a:rPr sz="2400" spc="-5" dirty="0">
                <a:latin typeface="Times New Roman"/>
                <a:cs typeface="Times New Roman"/>
              </a:rPr>
              <a:t>proximities </a:t>
            </a:r>
            <a:r>
              <a:rPr sz="2400" dirty="0">
                <a:latin typeface="Times New Roman"/>
                <a:cs typeface="Times New Roman"/>
              </a:rPr>
              <a:t>were calculated, which</a:t>
            </a:r>
            <a:r>
              <a:rPr sz="2400" spc="-9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helped</a:t>
            </a:r>
            <a:endParaRPr sz="2400">
              <a:latin typeface="Times New Roman"/>
              <a:cs typeface="Times New Roman"/>
            </a:endParaRPr>
          </a:p>
          <a:p>
            <a:pPr marL="241300">
              <a:lnSpc>
                <a:spcPts val="2014"/>
              </a:lnSpc>
            </a:pPr>
            <a:r>
              <a:rPr sz="2400" dirty="0">
                <a:latin typeface="Times New Roman"/>
                <a:cs typeface="Times New Roman"/>
              </a:rPr>
              <a:t>to </a:t>
            </a:r>
            <a:r>
              <a:rPr sz="2400" spc="-5" dirty="0">
                <a:latin typeface="Times New Roman"/>
                <a:cs typeface="Times New Roman"/>
              </a:rPr>
              <a:t>answer </a:t>
            </a:r>
            <a:r>
              <a:rPr sz="2400" dirty="0">
                <a:latin typeface="Times New Roman"/>
                <a:cs typeface="Times New Roman"/>
              </a:rPr>
              <a:t>questions such as which launch sites are closest to each </a:t>
            </a:r>
            <a:r>
              <a:rPr sz="2400" spc="-15" dirty="0">
                <a:latin typeface="Times New Roman"/>
                <a:cs typeface="Times New Roman"/>
              </a:rPr>
              <a:t>other, </a:t>
            </a:r>
            <a:r>
              <a:rPr sz="2400" dirty="0">
                <a:latin typeface="Times New Roman"/>
                <a:cs typeface="Times New Roman"/>
              </a:rPr>
              <a:t>and</a:t>
            </a:r>
            <a:r>
              <a:rPr sz="2400" spc="-1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which</a:t>
            </a:r>
            <a:endParaRPr sz="2400">
              <a:latin typeface="Times New Roman"/>
              <a:cs typeface="Times New Roman"/>
            </a:endParaRPr>
          </a:p>
          <a:p>
            <a:pPr marL="241300" marR="55244">
              <a:lnSpc>
                <a:spcPct val="70000"/>
              </a:lnSpc>
              <a:spcBef>
                <a:spcPts val="430"/>
              </a:spcBef>
            </a:pPr>
            <a:r>
              <a:rPr sz="2400" dirty="0">
                <a:latin typeface="Times New Roman"/>
                <a:cs typeface="Times New Roman"/>
              </a:rPr>
              <a:t>launch sites are </a:t>
            </a:r>
            <a:r>
              <a:rPr sz="2400" spc="-10" dirty="0">
                <a:latin typeface="Times New Roman"/>
                <a:cs typeface="Times New Roman"/>
              </a:rPr>
              <a:t>most </a:t>
            </a:r>
            <a:r>
              <a:rPr sz="2400" dirty="0">
                <a:latin typeface="Times New Roman"/>
                <a:cs typeface="Times New Roman"/>
              </a:rPr>
              <a:t>suitable for certain types of </a:t>
            </a:r>
            <a:r>
              <a:rPr sz="2400" spc="-5" dirty="0">
                <a:latin typeface="Times New Roman"/>
                <a:cs typeface="Times New Roman"/>
              </a:rPr>
              <a:t>missions. This information can</a:t>
            </a:r>
            <a:r>
              <a:rPr sz="2400" spc="-10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be  used </a:t>
            </a:r>
            <a:r>
              <a:rPr sz="2400" dirty="0">
                <a:latin typeface="Times New Roman"/>
                <a:cs typeface="Times New Roman"/>
              </a:rPr>
              <a:t>to </a:t>
            </a:r>
            <a:r>
              <a:rPr sz="2400" spc="-5" dirty="0">
                <a:latin typeface="Times New Roman"/>
                <a:cs typeface="Times New Roman"/>
              </a:rPr>
              <a:t>optimize </a:t>
            </a:r>
            <a:r>
              <a:rPr sz="2400" dirty="0">
                <a:latin typeface="Times New Roman"/>
                <a:cs typeface="Times New Roman"/>
              </a:rPr>
              <a:t>launch strategies </a:t>
            </a:r>
            <a:r>
              <a:rPr sz="2400" spc="-5" dirty="0">
                <a:latin typeface="Times New Roman"/>
                <a:cs typeface="Times New Roman"/>
              </a:rPr>
              <a:t>and reduce</a:t>
            </a:r>
            <a:r>
              <a:rPr sz="2400" spc="-10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costs.</a:t>
            </a:r>
            <a:endParaRPr sz="2400">
              <a:latin typeface="Times New Roman"/>
              <a:cs typeface="Times New Roman"/>
            </a:endParaRPr>
          </a:p>
          <a:p>
            <a:pPr marL="698500" lvl="1" indent="-229235">
              <a:lnSpc>
                <a:spcPct val="100000"/>
              </a:lnSpc>
              <a:spcBef>
                <a:spcPts val="1040"/>
              </a:spcBef>
              <a:buChar char="-"/>
              <a:tabLst>
                <a:tab pos="697865" algn="l"/>
                <a:tab pos="699135" algn="l"/>
              </a:tabLst>
            </a:pPr>
            <a:r>
              <a:rPr sz="1400" spc="-5" dirty="0">
                <a:solidFill>
                  <a:srgbClr val="767070"/>
                </a:solidFill>
                <a:latin typeface="Carlito"/>
                <a:cs typeface="Carlito"/>
              </a:rPr>
              <a:t>Are launch sites near </a:t>
            </a:r>
            <a:r>
              <a:rPr sz="1400" spc="-10" dirty="0">
                <a:solidFill>
                  <a:srgbClr val="767070"/>
                </a:solidFill>
                <a:latin typeface="Carlito"/>
                <a:cs typeface="Carlito"/>
              </a:rPr>
              <a:t>railways, highways </a:t>
            </a:r>
            <a:r>
              <a:rPr sz="1400" spc="-5" dirty="0">
                <a:solidFill>
                  <a:srgbClr val="767070"/>
                </a:solidFill>
                <a:latin typeface="Carlito"/>
                <a:cs typeface="Carlito"/>
              </a:rPr>
              <a:t>and</a:t>
            </a:r>
            <a:r>
              <a:rPr sz="1400" spc="30" dirty="0">
                <a:solidFill>
                  <a:srgbClr val="767070"/>
                </a:solidFill>
                <a:latin typeface="Carlito"/>
                <a:cs typeface="Carlito"/>
              </a:rPr>
              <a:t> </a:t>
            </a:r>
            <a:r>
              <a:rPr sz="1400" spc="-5" dirty="0">
                <a:solidFill>
                  <a:srgbClr val="767070"/>
                </a:solidFill>
                <a:latin typeface="Carlito"/>
                <a:cs typeface="Carlito"/>
              </a:rPr>
              <a:t>coastlines.</a:t>
            </a:r>
            <a:endParaRPr sz="1400">
              <a:latin typeface="Carlito"/>
              <a:cs typeface="Carlito"/>
            </a:endParaRPr>
          </a:p>
          <a:p>
            <a:pPr marL="698500" lvl="1" indent="-229235">
              <a:lnSpc>
                <a:spcPct val="100000"/>
              </a:lnSpc>
              <a:spcBef>
                <a:spcPts val="1055"/>
              </a:spcBef>
              <a:buChar char="-"/>
              <a:tabLst>
                <a:tab pos="697865" algn="l"/>
                <a:tab pos="699135" algn="l"/>
              </a:tabLst>
            </a:pPr>
            <a:r>
              <a:rPr sz="1400" spc="-5" dirty="0">
                <a:solidFill>
                  <a:srgbClr val="767070"/>
                </a:solidFill>
                <a:latin typeface="Carlito"/>
                <a:cs typeface="Carlito"/>
              </a:rPr>
              <a:t>Do launch sites </a:t>
            </a:r>
            <a:r>
              <a:rPr sz="1400" spc="-15" dirty="0">
                <a:solidFill>
                  <a:srgbClr val="767070"/>
                </a:solidFill>
                <a:latin typeface="Carlito"/>
                <a:cs typeface="Carlito"/>
              </a:rPr>
              <a:t>keep </a:t>
            </a:r>
            <a:r>
              <a:rPr sz="1400" spc="-5" dirty="0">
                <a:solidFill>
                  <a:srgbClr val="767070"/>
                </a:solidFill>
                <a:latin typeface="Carlito"/>
                <a:cs typeface="Carlito"/>
              </a:rPr>
              <a:t>certain </a:t>
            </a:r>
            <a:r>
              <a:rPr sz="1400" spc="-10" dirty="0">
                <a:solidFill>
                  <a:srgbClr val="767070"/>
                </a:solidFill>
                <a:latin typeface="Carlito"/>
                <a:cs typeface="Carlito"/>
              </a:rPr>
              <a:t>distance away from</a:t>
            </a:r>
            <a:r>
              <a:rPr sz="1400" spc="15" dirty="0">
                <a:solidFill>
                  <a:srgbClr val="767070"/>
                </a:solidFill>
                <a:latin typeface="Carlito"/>
                <a:cs typeface="Carlito"/>
              </a:rPr>
              <a:t> </a:t>
            </a:r>
            <a:r>
              <a:rPr sz="1400" spc="-5" dirty="0">
                <a:solidFill>
                  <a:srgbClr val="767070"/>
                </a:solidFill>
                <a:latin typeface="Carlito"/>
                <a:cs typeface="Carlito"/>
              </a:rPr>
              <a:t>cities.</a:t>
            </a:r>
            <a:endParaRPr sz="1400">
              <a:latin typeface="Carlito"/>
              <a:cs typeface="Carlito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14"/>
              </a:lnSpc>
            </a:pPr>
            <a:fld id="{81D60167-4931-47E6-BA6A-407CBD079E47}" type="slidenum">
              <a:rPr spc="-5" dirty="0"/>
              <a:t>13</a:t>
            </a:fld>
            <a:endParaRPr spc="-5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38404"/>
            <a:ext cx="10809631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Build </a:t>
            </a:r>
            <a:r>
              <a:rPr dirty="0"/>
              <a:t>an </a:t>
            </a:r>
            <a:r>
              <a:rPr spc="-20" dirty="0"/>
              <a:t>Interactive </a:t>
            </a:r>
            <a:r>
              <a:rPr spc="-5" dirty="0"/>
              <a:t>Map with</a:t>
            </a:r>
            <a:r>
              <a:rPr spc="25" dirty="0"/>
              <a:t> </a:t>
            </a:r>
            <a:r>
              <a:rPr spc="-15" dirty="0"/>
              <a:t>Folium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1657669"/>
            <a:ext cx="9543415" cy="4194175"/>
          </a:xfrm>
          <a:prstGeom prst="rect">
            <a:avLst/>
          </a:prstGeom>
        </p:spPr>
        <p:txBody>
          <a:bodyPr vert="horz" wrap="square" lIns="0" tIns="14795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16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65" dirty="0">
                <a:solidFill>
                  <a:srgbClr val="292929"/>
                </a:solidFill>
                <a:latin typeface="Carlito"/>
                <a:cs typeface="Carlito"/>
              </a:rPr>
              <a:t>We </a:t>
            </a:r>
            <a:r>
              <a:rPr sz="2800" spc="-10" dirty="0">
                <a:solidFill>
                  <a:srgbClr val="292929"/>
                </a:solidFill>
                <a:latin typeface="Carlito"/>
                <a:cs typeface="Carlito"/>
              </a:rPr>
              <a:t>built </a:t>
            </a:r>
            <a:r>
              <a:rPr sz="2800" spc="-5" dirty="0">
                <a:solidFill>
                  <a:srgbClr val="292929"/>
                </a:solidFill>
                <a:latin typeface="Carlito"/>
                <a:cs typeface="Carlito"/>
              </a:rPr>
              <a:t>an </a:t>
            </a:r>
            <a:r>
              <a:rPr sz="2800" spc="-20" dirty="0">
                <a:solidFill>
                  <a:srgbClr val="292929"/>
                </a:solidFill>
                <a:latin typeface="Carlito"/>
                <a:cs typeface="Carlito"/>
              </a:rPr>
              <a:t>interactive </a:t>
            </a:r>
            <a:r>
              <a:rPr sz="2800" spc="-15" dirty="0">
                <a:solidFill>
                  <a:srgbClr val="292929"/>
                </a:solidFill>
                <a:latin typeface="Carlito"/>
                <a:cs typeface="Carlito"/>
              </a:rPr>
              <a:t>dashboard </a:t>
            </a:r>
            <a:r>
              <a:rPr sz="2800" spc="-5" dirty="0">
                <a:solidFill>
                  <a:srgbClr val="292929"/>
                </a:solidFill>
                <a:latin typeface="Carlito"/>
                <a:cs typeface="Carlito"/>
              </a:rPr>
              <a:t>with </a:t>
            </a:r>
            <a:r>
              <a:rPr sz="2800" spc="-10" dirty="0">
                <a:solidFill>
                  <a:srgbClr val="292929"/>
                </a:solidFill>
                <a:latin typeface="Carlito"/>
                <a:cs typeface="Carlito"/>
              </a:rPr>
              <a:t>Plotly</a:t>
            </a:r>
            <a:r>
              <a:rPr sz="2800" spc="225" dirty="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sz="2800" spc="-10" dirty="0">
                <a:solidFill>
                  <a:srgbClr val="292929"/>
                </a:solidFill>
                <a:latin typeface="Carlito"/>
                <a:cs typeface="Carlito"/>
              </a:rPr>
              <a:t>dash</a:t>
            </a:r>
            <a:endParaRPr sz="2800">
              <a:latin typeface="Carlito"/>
              <a:cs typeface="Carlito"/>
            </a:endParaRPr>
          </a:p>
          <a:p>
            <a:pPr marL="241300" marR="469900" indent="-228600">
              <a:lnSpc>
                <a:spcPts val="3030"/>
              </a:lnSpc>
              <a:spcBef>
                <a:spcPts val="144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60" dirty="0">
                <a:solidFill>
                  <a:srgbClr val="292929"/>
                </a:solidFill>
                <a:latin typeface="Carlito"/>
                <a:cs typeface="Carlito"/>
              </a:rPr>
              <a:t>We </a:t>
            </a:r>
            <a:r>
              <a:rPr sz="2800" spc="-15" dirty="0">
                <a:solidFill>
                  <a:srgbClr val="292929"/>
                </a:solidFill>
                <a:latin typeface="Carlito"/>
                <a:cs typeface="Carlito"/>
              </a:rPr>
              <a:t>plotted </a:t>
            </a:r>
            <a:r>
              <a:rPr sz="2800" spc="-10" dirty="0">
                <a:solidFill>
                  <a:srgbClr val="292929"/>
                </a:solidFill>
                <a:latin typeface="Carlito"/>
                <a:cs typeface="Carlito"/>
              </a:rPr>
              <a:t>pie </a:t>
            </a:r>
            <a:r>
              <a:rPr sz="2800" spc="-5" dirty="0">
                <a:solidFill>
                  <a:srgbClr val="292929"/>
                </a:solidFill>
                <a:latin typeface="Carlito"/>
                <a:cs typeface="Carlito"/>
              </a:rPr>
              <a:t>charts </a:t>
            </a:r>
            <a:r>
              <a:rPr sz="2800" spc="-10" dirty="0">
                <a:solidFill>
                  <a:srgbClr val="292929"/>
                </a:solidFill>
                <a:latin typeface="Carlito"/>
                <a:cs typeface="Carlito"/>
              </a:rPr>
              <a:t>showing </a:t>
            </a:r>
            <a:r>
              <a:rPr sz="2800" spc="-5" dirty="0">
                <a:solidFill>
                  <a:srgbClr val="292929"/>
                </a:solidFill>
                <a:latin typeface="Carlito"/>
                <a:cs typeface="Carlito"/>
              </a:rPr>
              <a:t>the </a:t>
            </a:r>
            <a:r>
              <a:rPr sz="2800" spc="-20" dirty="0">
                <a:solidFill>
                  <a:srgbClr val="292929"/>
                </a:solidFill>
                <a:latin typeface="Carlito"/>
                <a:cs typeface="Carlito"/>
              </a:rPr>
              <a:t>total </a:t>
            </a:r>
            <a:r>
              <a:rPr sz="2800" spc="-5" dirty="0">
                <a:solidFill>
                  <a:srgbClr val="292929"/>
                </a:solidFill>
                <a:latin typeface="Carlito"/>
                <a:cs typeface="Carlito"/>
              </a:rPr>
              <a:t>launches </a:t>
            </a:r>
            <a:r>
              <a:rPr sz="2800" spc="-15" dirty="0">
                <a:solidFill>
                  <a:srgbClr val="292929"/>
                </a:solidFill>
                <a:latin typeface="Carlito"/>
                <a:cs typeface="Carlito"/>
              </a:rPr>
              <a:t>by </a:t>
            </a:r>
            <a:r>
              <a:rPr sz="2800" spc="-5" dirty="0">
                <a:solidFill>
                  <a:srgbClr val="292929"/>
                </a:solidFill>
                <a:latin typeface="Carlito"/>
                <a:cs typeface="Carlito"/>
              </a:rPr>
              <a:t>a </a:t>
            </a:r>
            <a:r>
              <a:rPr sz="2800" spc="-10" dirty="0">
                <a:solidFill>
                  <a:srgbClr val="292929"/>
                </a:solidFill>
                <a:latin typeface="Carlito"/>
                <a:cs typeface="Carlito"/>
              </a:rPr>
              <a:t>certain  </a:t>
            </a:r>
            <a:r>
              <a:rPr sz="2800" spc="-15" dirty="0">
                <a:solidFill>
                  <a:srgbClr val="292929"/>
                </a:solidFill>
                <a:latin typeface="Carlito"/>
                <a:cs typeface="Carlito"/>
              </a:rPr>
              <a:t>sites</a:t>
            </a:r>
            <a:endParaRPr sz="2800">
              <a:latin typeface="Carlito"/>
              <a:cs typeface="Carlito"/>
            </a:endParaRPr>
          </a:p>
          <a:p>
            <a:pPr marL="241300" marR="1073785" indent="-228600">
              <a:lnSpc>
                <a:spcPts val="3020"/>
              </a:lnSpc>
              <a:spcBef>
                <a:spcPts val="140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65" dirty="0">
                <a:solidFill>
                  <a:srgbClr val="292929"/>
                </a:solidFill>
                <a:latin typeface="Carlito"/>
                <a:cs typeface="Carlito"/>
              </a:rPr>
              <a:t>We </a:t>
            </a:r>
            <a:r>
              <a:rPr sz="2800" spc="-15" dirty="0">
                <a:solidFill>
                  <a:srgbClr val="292929"/>
                </a:solidFill>
                <a:latin typeface="Carlito"/>
                <a:cs typeface="Carlito"/>
              </a:rPr>
              <a:t>plotted </a:t>
            </a:r>
            <a:r>
              <a:rPr sz="2800" spc="-20" dirty="0">
                <a:solidFill>
                  <a:srgbClr val="292929"/>
                </a:solidFill>
                <a:latin typeface="Carlito"/>
                <a:cs typeface="Carlito"/>
              </a:rPr>
              <a:t>scatter </a:t>
            </a:r>
            <a:r>
              <a:rPr sz="2800" spc="-15" dirty="0">
                <a:solidFill>
                  <a:srgbClr val="292929"/>
                </a:solidFill>
                <a:latin typeface="Carlito"/>
                <a:cs typeface="Carlito"/>
              </a:rPr>
              <a:t>graph </a:t>
            </a:r>
            <a:r>
              <a:rPr sz="2800" spc="-10" dirty="0">
                <a:solidFill>
                  <a:srgbClr val="292929"/>
                </a:solidFill>
                <a:latin typeface="Carlito"/>
                <a:cs typeface="Carlito"/>
              </a:rPr>
              <a:t>showing </a:t>
            </a:r>
            <a:r>
              <a:rPr sz="2800" spc="-5" dirty="0">
                <a:solidFill>
                  <a:srgbClr val="292929"/>
                </a:solidFill>
                <a:latin typeface="Carlito"/>
                <a:cs typeface="Carlito"/>
              </a:rPr>
              <a:t>the </a:t>
            </a:r>
            <a:r>
              <a:rPr sz="2800" spc="-15" dirty="0">
                <a:solidFill>
                  <a:srgbClr val="292929"/>
                </a:solidFill>
                <a:latin typeface="Carlito"/>
                <a:cs typeface="Carlito"/>
              </a:rPr>
              <a:t>relationship </a:t>
            </a:r>
            <a:r>
              <a:rPr sz="2800" spc="-5" dirty="0">
                <a:solidFill>
                  <a:srgbClr val="292929"/>
                </a:solidFill>
                <a:latin typeface="Carlito"/>
                <a:cs typeface="Carlito"/>
              </a:rPr>
              <a:t>with  </a:t>
            </a:r>
            <a:r>
              <a:rPr sz="2800" spc="-15" dirty="0">
                <a:solidFill>
                  <a:srgbClr val="292929"/>
                </a:solidFill>
                <a:latin typeface="Carlito"/>
                <a:cs typeface="Carlito"/>
              </a:rPr>
              <a:t>Outcome </a:t>
            </a:r>
            <a:r>
              <a:rPr sz="2800" spc="-5" dirty="0">
                <a:solidFill>
                  <a:srgbClr val="292929"/>
                </a:solidFill>
                <a:latin typeface="Carlito"/>
                <a:cs typeface="Carlito"/>
              </a:rPr>
              <a:t>and </a:t>
            </a:r>
            <a:r>
              <a:rPr sz="2800" spc="-25" dirty="0">
                <a:solidFill>
                  <a:srgbClr val="292929"/>
                </a:solidFill>
                <a:latin typeface="Carlito"/>
                <a:cs typeface="Carlito"/>
              </a:rPr>
              <a:t>Payload </a:t>
            </a:r>
            <a:r>
              <a:rPr sz="2800" spc="-5" dirty="0">
                <a:solidFill>
                  <a:srgbClr val="292929"/>
                </a:solidFill>
                <a:latin typeface="Carlito"/>
                <a:cs typeface="Carlito"/>
              </a:rPr>
              <a:t>Mass </a:t>
            </a:r>
            <a:r>
              <a:rPr sz="2800" spc="-10" dirty="0">
                <a:solidFill>
                  <a:srgbClr val="292929"/>
                </a:solidFill>
                <a:latin typeface="Carlito"/>
                <a:cs typeface="Carlito"/>
              </a:rPr>
              <a:t>(Kg) </a:t>
            </a:r>
            <a:r>
              <a:rPr sz="2800" spc="-30" dirty="0">
                <a:solidFill>
                  <a:srgbClr val="292929"/>
                </a:solidFill>
                <a:latin typeface="Carlito"/>
                <a:cs typeface="Carlito"/>
              </a:rPr>
              <a:t>for </a:t>
            </a:r>
            <a:r>
              <a:rPr sz="2800" spc="-5" dirty="0">
                <a:solidFill>
                  <a:srgbClr val="292929"/>
                </a:solidFill>
                <a:latin typeface="Carlito"/>
                <a:cs typeface="Carlito"/>
              </a:rPr>
              <a:t>the </a:t>
            </a:r>
            <a:r>
              <a:rPr sz="2800" spc="-25" dirty="0">
                <a:solidFill>
                  <a:srgbClr val="292929"/>
                </a:solidFill>
                <a:latin typeface="Carlito"/>
                <a:cs typeface="Carlito"/>
              </a:rPr>
              <a:t>different </a:t>
            </a:r>
            <a:r>
              <a:rPr sz="2800" spc="-15" dirty="0">
                <a:solidFill>
                  <a:srgbClr val="292929"/>
                </a:solidFill>
                <a:latin typeface="Carlito"/>
                <a:cs typeface="Carlito"/>
              </a:rPr>
              <a:t>booster  </a:t>
            </a:r>
            <a:r>
              <a:rPr sz="2800" spc="-20" dirty="0">
                <a:solidFill>
                  <a:srgbClr val="292929"/>
                </a:solidFill>
                <a:latin typeface="Carlito"/>
                <a:cs typeface="Carlito"/>
              </a:rPr>
              <a:t>version.</a:t>
            </a:r>
            <a:endParaRPr sz="2800">
              <a:latin typeface="Carlito"/>
              <a:cs typeface="Carlito"/>
            </a:endParaRPr>
          </a:p>
          <a:p>
            <a:pPr marL="241300" marR="5080" indent="-228600">
              <a:lnSpc>
                <a:spcPts val="3020"/>
              </a:lnSpc>
              <a:spcBef>
                <a:spcPts val="140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0" dirty="0">
                <a:solidFill>
                  <a:srgbClr val="292929"/>
                </a:solidFill>
                <a:latin typeface="Carlito"/>
                <a:cs typeface="Carlito"/>
              </a:rPr>
              <a:t>The </a:t>
            </a:r>
            <a:r>
              <a:rPr sz="2800" spc="-5" dirty="0">
                <a:solidFill>
                  <a:srgbClr val="292929"/>
                </a:solidFill>
                <a:latin typeface="Carlito"/>
                <a:cs typeface="Carlito"/>
              </a:rPr>
              <a:t>link </a:t>
            </a:r>
            <a:r>
              <a:rPr sz="2800" spc="-20" dirty="0">
                <a:solidFill>
                  <a:srgbClr val="292929"/>
                </a:solidFill>
                <a:latin typeface="Carlito"/>
                <a:cs typeface="Carlito"/>
              </a:rPr>
              <a:t>to </a:t>
            </a:r>
            <a:r>
              <a:rPr sz="2800" spc="-5" dirty="0">
                <a:solidFill>
                  <a:srgbClr val="292929"/>
                </a:solidFill>
                <a:latin typeface="Carlito"/>
                <a:cs typeface="Carlito"/>
              </a:rPr>
              <a:t>the </a:t>
            </a:r>
            <a:r>
              <a:rPr sz="2800" spc="-10" dirty="0">
                <a:solidFill>
                  <a:srgbClr val="292929"/>
                </a:solidFill>
                <a:latin typeface="Carlito"/>
                <a:cs typeface="Carlito"/>
              </a:rPr>
              <a:t>notebook </a:t>
            </a:r>
            <a:r>
              <a:rPr sz="2800" spc="-5" dirty="0">
                <a:solidFill>
                  <a:srgbClr val="292929"/>
                </a:solidFill>
                <a:latin typeface="Carlito"/>
                <a:cs typeface="Carlito"/>
              </a:rPr>
              <a:t>is </a:t>
            </a:r>
            <a:r>
              <a:rPr sz="2800" u="heavy" spc="-5" dirty="0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  <a:latin typeface="Carlito"/>
                <a:cs typeface="Carlito"/>
                <a:hlinkClick r:id="rId2"/>
              </a:rPr>
              <a:t> </a:t>
            </a:r>
            <a:r>
              <a:rPr sz="2800" u="heavy" spc="-15" dirty="0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  <a:latin typeface="Carlito"/>
                <a:cs typeface="Carlito"/>
                <a:hlinkClick r:id="rId2"/>
              </a:rPr>
              <a:t>https://github.com/Janmejaya03/janmejayapharandecapstonest  </a:t>
            </a:r>
            <a:r>
              <a:rPr sz="2800" u="heavy" spc="-10" dirty="0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  <a:latin typeface="Carlito"/>
                <a:cs typeface="Carlito"/>
                <a:hlinkClick r:id="rId2"/>
              </a:rPr>
              <a:t>ory/blob/main/Plotly%20Janmejaya%20code.py</a:t>
            </a:r>
            <a:endParaRPr sz="2800">
              <a:latin typeface="Carlito"/>
              <a:cs typeface="Carlito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14"/>
              </a:lnSpc>
            </a:pPr>
            <a:fld id="{81D60167-4931-47E6-BA6A-407CBD079E47}" type="slidenum">
              <a:rPr spc="-5" dirty="0"/>
              <a:t>14</a:t>
            </a:fld>
            <a:endParaRPr spc="-5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8" y="438404"/>
            <a:ext cx="9895231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Build a </a:t>
            </a:r>
            <a:r>
              <a:rPr spc="-10" dirty="0"/>
              <a:t>Dashboard </a:t>
            </a:r>
            <a:r>
              <a:rPr spc="-5" dirty="0"/>
              <a:t>with Plotly</a:t>
            </a:r>
            <a:r>
              <a:rPr spc="75" dirty="0"/>
              <a:t> </a:t>
            </a:r>
            <a:r>
              <a:rPr spc="-5" dirty="0"/>
              <a:t>Dash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49710" y="6080861"/>
            <a:ext cx="22987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solidFill>
                  <a:srgbClr val="1C7CDB"/>
                </a:solidFill>
                <a:latin typeface="Carlito"/>
                <a:cs typeface="Carlito"/>
              </a:rPr>
              <a:t>15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8969" y="1468882"/>
            <a:ext cx="9536430" cy="5098415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241300" marR="320675" indent="-228600">
              <a:lnSpc>
                <a:spcPts val="2590"/>
              </a:lnSpc>
              <a:spcBef>
                <a:spcPts val="425"/>
              </a:spcBef>
              <a:buFont typeface="Arial"/>
              <a:buChar char="•"/>
              <a:tabLst>
                <a:tab pos="241300" algn="l"/>
              </a:tabLst>
            </a:pPr>
            <a:r>
              <a:rPr sz="2400" dirty="0">
                <a:latin typeface="Times New Roman"/>
                <a:cs typeface="Times New Roman"/>
              </a:rPr>
              <a:t>The data </a:t>
            </a:r>
            <a:r>
              <a:rPr sz="2400" spc="-5" dirty="0">
                <a:latin typeface="Times New Roman"/>
                <a:cs typeface="Times New Roman"/>
              </a:rPr>
              <a:t>was </a:t>
            </a:r>
            <a:r>
              <a:rPr sz="2400" dirty="0">
                <a:latin typeface="Times New Roman"/>
                <a:cs typeface="Times New Roman"/>
              </a:rPr>
              <a:t>loaded and </a:t>
            </a:r>
            <a:r>
              <a:rPr sz="2400" spc="-5" dirty="0">
                <a:latin typeface="Times New Roman"/>
                <a:cs typeface="Times New Roman"/>
              </a:rPr>
              <a:t>transformed </a:t>
            </a:r>
            <a:r>
              <a:rPr sz="2400" dirty="0">
                <a:latin typeface="Times New Roman"/>
                <a:cs typeface="Times New Roman"/>
              </a:rPr>
              <a:t>using </a:t>
            </a:r>
            <a:r>
              <a:rPr sz="2400" spc="-10" dirty="0">
                <a:latin typeface="Times New Roman"/>
                <a:cs typeface="Times New Roman"/>
              </a:rPr>
              <a:t>NumPy </a:t>
            </a:r>
            <a:r>
              <a:rPr sz="2400" dirty="0">
                <a:latin typeface="Times New Roman"/>
                <a:cs typeface="Times New Roman"/>
              </a:rPr>
              <a:t>and Pandas. The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data  </a:t>
            </a:r>
            <a:r>
              <a:rPr sz="2400" spc="-5" dirty="0">
                <a:latin typeface="Times New Roman"/>
                <a:cs typeface="Times New Roman"/>
              </a:rPr>
              <a:t>was </a:t>
            </a:r>
            <a:r>
              <a:rPr sz="2400" dirty="0">
                <a:latin typeface="Times New Roman"/>
                <a:cs typeface="Times New Roman"/>
              </a:rPr>
              <a:t>then </a:t>
            </a:r>
            <a:r>
              <a:rPr sz="2400" spc="-5" dirty="0">
                <a:latin typeface="Times New Roman"/>
                <a:cs typeface="Times New Roman"/>
              </a:rPr>
              <a:t>split </a:t>
            </a:r>
            <a:r>
              <a:rPr sz="2400" dirty="0">
                <a:latin typeface="Times New Roman"/>
                <a:cs typeface="Times New Roman"/>
              </a:rPr>
              <a:t>into training and testing sets to prepare for the </a:t>
            </a:r>
            <a:r>
              <a:rPr sz="2400" spc="-5" dirty="0">
                <a:latin typeface="Times New Roman"/>
                <a:cs typeface="Times New Roman"/>
              </a:rPr>
              <a:t>machine  </a:t>
            </a:r>
            <a:r>
              <a:rPr sz="2400" dirty="0">
                <a:latin typeface="Times New Roman"/>
                <a:cs typeface="Times New Roman"/>
              </a:rPr>
              <a:t>learning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models.</a:t>
            </a:r>
            <a:endParaRPr sz="2400">
              <a:latin typeface="Times New Roman"/>
              <a:cs typeface="Times New Roman"/>
            </a:endParaRPr>
          </a:p>
          <a:p>
            <a:pPr marL="241300" marR="5080" indent="-228600">
              <a:lnSpc>
                <a:spcPct val="90100"/>
              </a:lnSpc>
              <a:spcBef>
                <a:spcPts val="960"/>
              </a:spcBef>
              <a:buFont typeface="Arial"/>
              <a:buChar char="•"/>
              <a:tabLst>
                <a:tab pos="241300" algn="l"/>
              </a:tabLst>
            </a:pPr>
            <a:r>
              <a:rPr sz="2400" dirty="0">
                <a:latin typeface="Times New Roman"/>
                <a:cs typeface="Times New Roman"/>
              </a:rPr>
              <a:t>Multiple </a:t>
            </a:r>
            <a:r>
              <a:rPr sz="2400" spc="-5" dirty="0">
                <a:latin typeface="Times New Roman"/>
                <a:cs typeface="Times New Roman"/>
              </a:rPr>
              <a:t>machine </a:t>
            </a:r>
            <a:r>
              <a:rPr sz="2400" dirty="0">
                <a:latin typeface="Times New Roman"/>
                <a:cs typeface="Times New Roman"/>
              </a:rPr>
              <a:t>learning </a:t>
            </a:r>
            <a:r>
              <a:rPr sz="2400" spc="-5" dirty="0">
                <a:latin typeface="Times New Roman"/>
                <a:cs typeface="Times New Roman"/>
              </a:rPr>
              <a:t>models </a:t>
            </a:r>
            <a:r>
              <a:rPr sz="2400" dirty="0">
                <a:latin typeface="Times New Roman"/>
                <a:cs typeface="Times New Roman"/>
              </a:rPr>
              <a:t>were built, and hyperparameters were  tuned using </a:t>
            </a:r>
            <a:r>
              <a:rPr sz="2400" spc="-25" dirty="0">
                <a:latin typeface="Times New Roman"/>
                <a:cs typeface="Times New Roman"/>
              </a:rPr>
              <a:t>GridSearchCV. </a:t>
            </a:r>
            <a:r>
              <a:rPr sz="2400" dirty="0">
                <a:latin typeface="Times New Roman"/>
                <a:cs typeface="Times New Roman"/>
              </a:rPr>
              <a:t>This allowed for </a:t>
            </a:r>
            <a:r>
              <a:rPr sz="2400" spc="-5" dirty="0">
                <a:latin typeface="Times New Roman"/>
                <a:cs typeface="Times New Roman"/>
              </a:rPr>
              <a:t>optimization </a:t>
            </a:r>
            <a:r>
              <a:rPr sz="2400" dirty="0">
                <a:latin typeface="Times New Roman"/>
                <a:cs typeface="Times New Roman"/>
              </a:rPr>
              <a:t>of the </a:t>
            </a:r>
            <a:r>
              <a:rPr sz="2400" spc="-5" dirty="0">
                <a:latin typeface="Times New Roman"/>
                <a:cs typeface="Times New Roman"/>
              </a:rPr>
              <a:t>models</a:t>
            </a:r>
            <a:r>
              <a:rPr sz="2400" spc="-1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and  </a:t>
            </a:r>
            <a:r>
              <a:rPr sz="2400" spc="-5" dirty="0">
                <a:latin typeface="Times New Roman"/>
                <a:cs typeface="Times New Roman"/>
              </a:rPr>
              <a:t>improved </a:t>
            </a:r>
            <a:r>
              <a:rPr sz="2400" dirty="0">
                <a:latin typeface="Times New Roman"/>
                <a:cs typeface="Times New Roman"/>
              </a:rPr>
              <a:t>their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spc="-20" dirty="0">
                <a:latin typeface="Times New Roman"/>
                <a:cs typeface="Times New Roman"/>
              </a:rPr>
              <a:t>accuracy.</a:t>
            </a:r>
            <a:endParaRPr sz="2400">
              <a:latin typeface="Times New Roman"/>
              <a:cs typeface="Times New Roman"/>
            </a:endParaRPr>
          </a:p>
          <a:p>
            <a:pPr marL="241300" marR="176530" indent="-228600">
              <a:lnSpc>
                <a:spcPct val="90000"/>
              </a:lnSpc>
              <a:spcBef>
                <a:spcPts val="1010"/>
              </a:spcBef>
              <a:buFont typeface="Arial"/>
              <a:buChar char="•"/>
              <a:tabLst>
                <a:tab pos="241300" algn="l"/>
              </a:tabLst>
            </a:pPr>
            <a:r>
              <a:rPr sz="2400" dirty="0">
                <a:latin typeface="Times New Roman"/>
                <a:cs typeface="Times New Roman"/>
              </a:rPr>
              <a:t>Feature engineering and algorithm tuning were used to further </a:t>
            </a:r>
            <a:r>
              <a:rPr sz="2400" spc="-5" dirty="0">
                <a:latin typeface="Times New Roman"/>
                <a:cs typeface="Times New Roman"/>
              </a:rPr>
              <a:t>improve</a:t>
            </a:r>
            <a:r>
              <a:rPr sz="2400" spc="-2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  </a:t>
            </a:r>
            <a:r>
              <a:rPr sz="2400" spc="-5" dirty="0">
                <a:latin typeface="Times New Roman"/>
                <a:cs typeface="Times New Roman"/>
              </a:rPr>
              <a:t>model's </a:t>
            </a:r>
            <a:r>
              <a:rPr sz="2400" spc="-20" dirty="0">
                <a:latin typeface="Times New Roman"/>
                <a:cs typeface="Times New Roman"/>
              </a:rPr>
              <a:t>accuracy. </a:t>
            </a:r>
            <a:r>
              <a:rPr sz="2400" dirty="0">
                <a:latin typeface="Times New Roman"/>
                <a:cs typeface="Times New Roman"/>
              </a:rPr>
              <a:t>The accuracy </a:t>
            </a:r>
            <a:r>
              <a:rPr sz="2400" spc="-5" dirty="0">
                <a:latin typeface="Times New Roman"/>
                <a:cs typeface="Times New Roman"/>
              </a:rPr>
              <a:t>metric </a:t>
            </a:r>
            <a:r>
              <a:rPr sz="2400" dirty="0">
                <a:latin typeface="Times New Roman"/>
                <a:cs typeface="Times New Roman"/>
              </a:rPr>
              <a:t>was used to evaluate the  </a:t>
            </a:r>
            <a:r>
              <a:rPr sz="2400" spc="-5" dirty="0">
                <a:latin typeface="Times New Roman"/>
                <a:cs typeface="Times New Roman"/>
              </a:rPr>
              <a:t>performance </a:t>
            </a:r>
            <a:r>
              <a:rPr sz="2400" dirty="0">
                <a:latin typeface="Times New Roman"/>
                <a:cs typeface="Times New Roman"/>
              </a:rPr>
              <a:t>of the </a:t>
            </a:r>
            <a:r>
              <a:rPr sz="2400" spc="-5" dirty="0">
                <a:latin typeface="Times New Roman"/>
                <a:cs typeface="Times New Roman"/>
              </a:rPr>
              <a:t>model </a:t>
            </a:r>
            <a:r>
              <a:rPr sz="2400" dirty="0">
                <a:latin typeface="Times New Roman"/>
                <a:cs typeface="Times New Roman"/>
              </a:rPr>
              <a:t>and guide the </a:t>
            </a:r>
            <a:r>
              <a:rPr sz="2400" spc="-5" dirty="0">
                <a:latin typeface="Times New Roman"/>
                <a:cs typeface="Times New Roman"/>
              </a:rPr>
              <a:t>optimization</a:t>
            </a:r>
            <a:r>
              <a:rPr sz="2400" spc="-5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process.</a:t>
            </a:r>
            <a:endParaRPr sz="24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1390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-110" dirty="0">
                <a:solidFill>
                  <a:srgbClr val="292929"/>
                </a:solidFill>
                <a:latin typeface="Times New Roman"/>
                <a:cs typeface="Times New Roman"/>
              </a:rPr>
              <a:t>We </a:t>
            </a:r>
            <a:r>
              <a:rPr sz="2400" dirty="0">
                <a:solidFill>
                  <a:srgbClr val="292929"/>
                </a:solidFill>
                <a:latin typeface="Times New Roman"/>
                <a:cs typeface="Times New Roman"/>
              </a:rPr>
              <a:t>found the best </a:t>
            </a:r>
            <a:r>
              <a:rPr sz="2400" spc="-5" dirty="0">
                <a:solidFill>
                  <a:srgbClr val="292929"/>
                </a:solidFill>
                <a:latin typeface="Times New Roman"/>
                <a:cs typeface="Times New Roman"/>
              </a:rPr>
              <a:t>performing classification</a:t>
            </a:r>
            <a:r>
              <a:rPr sz="2400" spc="70" dirty="0">
                <a:solidFill>
                  <a:srgbClr val="292929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292929"/>
                </a:solidFill>
                <a:latin typeface="Times New Roman"/>
                <a:cs typeface="Times New Roman"/>
              </a:rPr>
              <a:t>model.</a:t>
            </a:r>
            <a:endParaRPr sz="2400">
              <a:latin typeface="Times New Roman"/>
              <a:cs typeface="Times New Roman"/>
            </a:endParaRPr>
          </a:p>
          <a:p>
            <a:pPr marL="241300" marR="100330" indent="-228600">
              <a:lnSpc>
                <a:spcPct val="100000"/>
              </a:lnSpc>
              <a:spcBef>
                <a:spcPts val="1405"/>
              </a:spcBef>
              <a:buFont typeface="Arial"/>
              <a:buChar char="•"/>
              <a:tabLst>
                <a:tab pos="241300" algn="l"/>
              </a:tabLst>
            </a:pPr>
            <a:r>
              <a:rPr sz="2400" dirty="0">
                <a:solidFill>
                  <a:srgbClr val="292929"/>
                </a:solidFill>
                <a:latin typeface="Times New Roman"/>
                <a:cs typeface="Times New Roman"/>
              </a:rPr>
              <a:t>The link to the notebook is </a:t>
            </a:r>
            <a:r>
              <a:rPr sz="2400" u="heavy" dirty="0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400" u="heavy" spc="-5" dirty="0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  <a:latin typeface="Times New Roman"/>
                <a:cs typeface="Times New Roman"/>
                <a:hlinkClick r:id="rId2"/>
              </a:rPr>
              <a:t>https://github.com/Janmejaya03/janmejayapharandecapstonestory/blob/mai  n/Janmejaya-SpaceX-Machine-Learning.ipynb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69" y="438404"/>
            <a:ext cx="9438031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" dirty="0"/>
              <a:t>Predictive </a:t>
            </a:r>
            <a:r>
              <a:rPr spc="-10" dirty="0"/>
              <a:t>Analysis</a:t>
            </a:r>
            <a:r>
              <a:rPr spc="20" dirty="0"/>
              <a:t> </a:t>
            </a:r>
            <a:r>
              <a:rPr spc="-10" dirty="0"/>
              <a:t>(Classification)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9988" y="1646580"/>
            <a:ext cx="4918710" cy="1564005"/>
          </a:xfrm>
          <a:prstGeom prst="rect">
            <a:avLst/>
          </a:prstGeom>
        </p:spPr>
        <p:txBody>
          <a:bodyPr vert="horz" wrap="square" lIns="0" tIns="18923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49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spc="-15" dirty="0">
                <a:solidFill>
                  <a:srgbClr val="292929"/>
                </a:solidFill>
                <a:latin typeface="Carlito"/>
                <a:cs typeface="Carlito"/>
              </a:rPr>
              <a:t>Exploratory </a:t>
            </a:r>
            <a:r>
              <a:rPr sz="2200" spc="-20" dirty="0">
                <a:solidFill>
                  <a:srgbClr val="292929"/>
                </a:solidFill>
                <a:latin typeface="Carlito"/>
                <a:cs typeface="Carlito"/>
              </a:rPr>
              <a:t>data </a:t>
            </a:r>
            <a:r>
              <a:rPr sz="2200" spc="-10" dirty="0">
                <a:solidFill>
                  <a:srgbClr val="292929"/>
                </a:solidFill>
                <a:latin typeface="Carlito"/>
                <a:cs typeface="Carlito"/>
              </a:rPr>
              <a:t>analysis</a:t>
            </a:r>
            <a:r>
              <a:rPr sz="2200" spc="20" dirty="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Carlito"/>
                <a:cs typeface="Carlito"/>
              </a:rPr>
              <a:t>results</a:t>
            </a:r>
            <a:endParaRPr sz="2200">
              <a:latin typeface="Carlito"/>
              <a:cs typeface="Carlito"/>
            </a:endParaRPr>
          </a:p>
          <a:p>
            <a:pPr marL="241300" indent="-228600">
              <a:lnSpc>
                <a:spcPct val="100000"/>
              </a:lnSpc>
              <a:spcBef>
                <a:spcPts val="139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spc="-15" dirty="0">
                <a:solidFill>
                  <a:srgbClr val="292929"/>
                </a:solidFill>
                <a:latin typeface="Carlito"/>
                <a:cs typeface="Carlito"/>
              </a:rPr>
              <a:t>Interactive </a:t>
            </a:r>
            <a:r>
              <a:rPr sz="2200" spc="-5" dirty="0">
                <a:solidFill>
                  <a:srgbClr val="292929"/>
                </a:solidFill>
                <a:latin typeface="Carlito"/>
                <a:cs typeface="Carlito"/>
              </a:rPr>
              <a:t>analytics </a:t>
            </a:r>
            <a:r>
              <a:rPr sz="2200" spc="-10" dirty="0">
                <a:solidFill>
                  <a:srgbClr val="292929"/>
                </a:solidFill>
                <a:latin typeface="Carlito"/>
                <a:cs typeface="Carlito"/>
              </a:rPr>
              <a:t>demo </a:t>
            </a:r>
            <a:r>
              <a:rPr sz="2200" spc="-5" dirty="0">
                <a:solidFill>
                  <a:srgbClr val="292929"/>
                </a:solidFill>
                <a:latin typeface="Carlito"/>
                <a:cs typeface="Carlito"/>
              </a:rPr>
              <a:t>in screenshots</a:t>
            </a:r>
            <a:endParaRPr sz="2200">
              <a:latin typeface="Carlito"/>
              <a:cs typeface="Carlito"/>
            </a:endParaRPr>
          </a:p>
          <a:p>
            <a:pPr marL="241300" indent="-228600">
              <a:lnSpc>
                <a:spcPct val="100000"/>
              </a:lnSpc>
              <a:spcBef>
                <a:spcPts val="140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spc="-10" dirty="0">
                <a:solidFill>
                  <a:srgbClr val="292929"/>
                </a:solidFill>
                <a:latin typeface="Carlito"/>
                <a:cs typeface="Carlito"/>
              </a:rPr>
              <a:t>Predictive analysis results</a:t>
            </a:r>
            <a:endParaRPr sz="2200">
              <a:latin typeface="Carlito"/>
              <a:cs typeface="Carlit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149710" y="6131534"/>
            <a:ext cx="22987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14"/>
              </a:lnSpc>
            </a:pPr>
            <a:r>
              <a:rPr sz="1600" spc="-10" dirty="0">
                <a:solidFill>
                  <a:srgbClr val="1C7CDB"/>
                </a:solidFill>
                <a:latin typeface="Carlito"/>
                <a:cs typeface="Carlito"/>
              </a:rPr>
              <a:t>16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38404"/>
            <a:ext cx="2732431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" dirty="0"/>
              <a:t>Results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87239" cy="685799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98576" y="2529839"/>
            <a:ext cx="1057910" cy="368935"/>
          </a:xfrm>
          <a:custGeom>
            <a:avLst/>
            <a:gdLst/>
            <a:ahLst/>
            <a:cxnLst/>
            <a:rect l="l" t="t" r="r" b="b"/>
            <a:pathLst>
              <a:path w="1057910" h="368935">
                <a:moveTo>
                  <a:pt x="1057656" y="0"/>
                </a:moveTo>
                <a:lnTo>
                  <a:pt x="0" y="0"/>
                </a:lnTo>
                <a:lnTo>
                  <a:pt x="0" y="368808"/>
                </a:lnTo>
                <a:lnTo>
                  <a:pt x="1057656" y="368808"/>
                </a:lnTo>
                <a:lnTo>
                  <a:pt x="1057656" y="0"/>
                </a:lnTo>
                <a:close/>
              </a:path>
            </a:pathLst>
          </a:custGeom>
          <a:solidFill>
            <a:srgbClr val="0847C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76706" y="2548254"/>
            <a:ext cx="8782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Section</a:t>
            </a:r>
            <a:r>
              <a:rPr sz="1800" spc="-7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2</a:t>
            </a:r>
            <a:endParaRPr sz="18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8968" y="438404"/>
            <a:ext cx="8676031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Flight </a:t>
            </a:r>
            <a:r>
              <a:rPr spc="-5" dirty="0"/>
              <a:t>Number </a:t>
            </a:r>
            <a:r>
              <a:rPr spc="-10" dirty="0"/>
              <a:t>vs. Launch</a:t>
            </a:r>
            <a:r>
              <a:rPr spc="30" dirty="0"/>
              <a:t> </a:t>
            </a:r>
            <a:r>
              <a:rPr spc="-15" dirty="0"/>
              <a:t>Site</a:t>
            </a:r>
          </a:p>
        </p:txBody>
      </p:sp>
      <p:sp>
        <p:nvSpPr>
          <p:cNvPr id="3" name="object 3"/>
          <p:cNvSpPr/>
          <p:nvPr/>
        </p:nvSpPr>
        <p:spPr>
          <a:xfrm>
            <a:off x="376427" y="1772411"/>
            <a:ext cx="11734800" cy="38084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14"/>
              </a:lnSpc>
            </a:pPr>
            <a:fld id="{81D60167-4931-47E6-BA6A-407CBD079E47}" type="slidenum">
              <a:rPr spc="-5" dirty="0"/>
              <a:t>18</a:t>
            </a:fld>
            <a:endParaRPr spc="-5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8968" y="438404"/>
            <a:ext cx="7228231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5" dirty="0"/>
              <a:t>Payload </a:t>
            </a:r>
            <a:r>
              <a:rPr spc="-10" dirty="0"/>
              <a:t>vs. Launch</a:t>
            </a:r>
            <a:r>
              <a:rPr spc="35" dirty="0"/>
              <a:t> </a:t>
            </a:r>
            <a:r>
              <a:rPr spc="-15" dirty="0"/>
              <a:t>Site</a:t>
            </a:r>
          </a:p>
        </p:txBody>
      </p:sp>
      <p:sp>
        <p:nvSpPr>
          <p:cNvPr id="3" name="object 3"/>
          <p:cNvSpPr/>
          <p:nvPr/>
        </p:nvSpPr>
        <p:spPr>
          <a:xfrm>
            <a:off x="190500" y="1790700"/>
            <a:ext cx="11762232" cy="3810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14"/>
              </a:lnSpc>
            </a:pPr>
            <a:fld id="{81D60167-4931-47E6-BA6A-407CBD079E47}" type="slidenum">
              <a:rPr spc="-5" dirty="0"/>
              <a:t>19</a:t>
            </a:fld>
            <a:endParaRPr spc="-5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251818" y="6080861"/>
            <a:ext cx="12827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solidFill>
                  <a:srgbClr val="1C7CDB"/>
                </a:solidFill>
                <a:latin typeface="Carlito"/>
                <a:cs typeface="Carlito"/>
              </a:rPr>
              <a:t>2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37640" y="1952650"/>
            <a:ext cx="2466975" cy="3103245"/>
          </a:xfrm>
          <a:prstGeom prst="rect">
            <a:avLst/>
          </a:prstGeom>
        </p:spPr>
        <p:txBody>
          <a:bodyPr vert="horz" wrap="square" lIns="0" tIns="189230" rIns="0" bIns="0" rtlCol="0">
            <a:spAutoFit/>
          </a:bodyPr>
          <a:lstStyle/>
          <a:p>
            <a:pPr marL="240665" indent="-228600">
              <a:lnSpc>
                <a:spcPct val="100000"/>
              </a:lnSpc>
              <a:spcBef>
                <a:spcPts val="149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spc="-15" dirty="0">
                <a:solidFill>
                  <a:srgbClr val="292929"/>
                </a:solidFill>
                <a:latin typeface="Carlito"/>
                <a:cs typeface="Carlito"/>
              </a:rPr>
              <a:t>Executive</a:t>
            </a:r>
            <a:r>
              <a:rPr sz="2200" spc="-35" dirty="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Carlito"/>
                <a:cs typeface="Carlito"/>
              </a:rPr>
              <a:t>Summary</a:t>
            </a:r>
            <a:endParaRPr sz="2200">
              <a:latin typeface="Carlito"/>
              <a:cs typeface="Carlito"/>
            </a:endParaRPr>
          </a:p>
          <a:p>
            <a:pPr marL="240665" indent="-228600">
              <a:lnSpc>
                <a:spcPct val="100000"/>
              </a:lnSpc>
              <a:spcBef>
                <a:spcPts val="139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spc="-10" dirty="0">
                <a:solidFill>
                  <a:srgbClr val="292929"/>
                </a:solidFill>
                <a:latin typeface="Carlito"/>
                <a:cs typeface="Carlito"/>
              </a:rPr>
              <a:t>Introduction</a:t>
            </a:r>
            <a:endParaRPr sz="2200">
              <a:latin typeface="Carlito"/>
              <a:cs typeface="Carlito"/>
            </a:endParaRPr>
          </a:p>
          <a:p>
            <a:pPr marL="240665" indent="-228600">
              <a:lnSpc>
                <a:spcPct val="100000"/>
              </a:lnSpc>
              <a:spcBef>
                <a:spcPts val="140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solidFill>
                  <a:srgbClr val="292929"/>
                </a:solidFill>
                <a:latin typeface="Carlito"/>
                <a:cs typeface="Carlito"/>
              </a:rPr>
              <a:t>Methodology</a:t>
            </a:r>
            <a:endParaRPr sz="2200">
              <a:latin typeface="Carlito"/>
              <a:cs typeface="Carlito"/>
            </a:endParaRPr>
          </a:p>
          <a:p>
            <a:pPr marL="240665" indent="-228600">
              <a:lnSpc>
                <a:spcPct val="100000"/>
              </a:lnSpc>
              <a:spcBef>
                <a:spcPts val="141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spc="-10" dirty="0">
                <a:solidFill>
                  <a:srgbClr val="292929"/>
                </a:solidFill>
                <a:latin typeface="Carlito"/>
                <a:cs typeface="Carlito"/>
              </a:rPr>
              <a:t>Results</a:t>
            </a:r>
            <a:endParaRPr sz="2200">
              <a:latin typeface="Carlito"/>
              <a:cs typeface="Carlito"/>
            </a:endParaRPr>
          </a:p>
          <a:p>
            <a:pPr marL="240665" indent="-228600">
              <a:lnSpc>
                <a:spcPct val="100000"/>
              </a:lnSpc>
              <a:spcBef>
                <a:spcPts val="139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solidFill>
                  <a:srgbClr val="292929"/>
                </a:solidFill>
                <a:latin typeface="Carlito"/>
                <a:cs typeface="Carlito"/>
              </a:rPr>
              <a:t>Conclusion</a:t>
            </a:r>
            <a:endParaRPr sz="2200">
              <a:latin typeface="Carlito"/>
              <a:cs typeface="Carlito"/>
            </a:endParaRPr>
          </a:p>
          <a:p>
            <a:pPr marL="240665" indent="-228600">
              <a:lnSpc>
                <a:spcPct val="100000"/>
              </a:lnSpc>
              <a:spcBef>
                <a:spcPts val="140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solidFill>
                  <a:srgbClr val="292929"/>
                </a:solidFill>
                <a:latin typeface="Carlito"/>
                <a:cs typeface="Carlito"/>
              </a:rPr>
              <a:t>Appendix</a:t>
            </a:r>
            <a:endParaRPr sz="2200">
              <a:latin typeface="Carlito"/>
              <a:cs typeface="Carlito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69" y="438404"/>
            <a:ext cx="2275231" cy="58156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 smtClean="0"/>
              <a:t>Outline</a:t>
            </a:r>
            <a:endParaRPr spc="-1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8969" y="438404"/>
            <a:ext cx="7914031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Success </a:t>
            </a:r>
            <a:r>
              <a:rPr spc="-25" dirty="0"/>
              <a:t>Rate </a:t>
            </a:r>
            <a:r>
              <a:rPr spc="-10" dirty="0"/>
              <a:t>vs. Orbit</a:t>
            </a:r>
            <a:r>
              <a:rPr spc="5" dirty="0"/>
              <a:t> </a:t>
            </a:r>
            <a:r>
              <a:rPr spc="-45" dirty="0"/>
              <a:t>Type</a:t>
            </a:r>
          </a:p>
        </p:txBody>
      </p:sp>
      <p:sp>
        <p:nvSpPr>
          <p:cNvPr id="3" name="object 3"/>
          <p:cNvSpPr/>
          <p:nvPr/>
        </p:nvSpPr>
        <p:spPr>
          <a:xfrm>
            <a:off x="2563367" y="1505711"/>
            <a:ext cx="6929628" cy="50352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14"/>
              </a:lnSpc>
            </a:pPr>
            <a:fld id="{81D60167-4931-47E6-BA6A-407CBD079E47}" type="slidenum">
              <a:rPr spc="-5" dirty="0"/>
              <a:t>20</a:t>
            </a:fld>
            <a:endParaRPr spc="-5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8969" y="438404"/>
            <a:ext cx="9666631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Flight </a:t>
            </a:r>
            <a:r>
              <a:rPr spc="-5" dirty="0"/>
              <a:t>Number </a:t>
            </a:r>
            <a:r>
              <a:rPr spc="-10" dirty="0"/>
              <a:t>vs. Orbit</a:t>
            </a:r>
            <a:r>
              <a:rPr spc="-15" dirty="0"/>
              <a:t> </a:t>
            </a:r>
            <a:r>
              <a:rPr spc="-45" dirty="0"/>
              <a:t>Type</a:t>
            </a:r>
          </a:p>
        </p:txBody>
      </p:sp>
      <p:sp>
        <p:nvSpPr>
          <p:cNvPr id="3" name="object 3"/>
          <p:cNvSpPr/>
          <p:nvPr/>
        </p:nvSpPr>
        <p:spPr>
          <a:xfrm>
            <a:off x="249936" y="1780032"/>
            <a:ext cx="11556492" cy="38343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14"/>
              </a:lnSpc>
            </a:pPr>
            <a:fld id="{81D60167-4931-47E6-BA6A-407CBD079E47}" type="slidenum">
              <a:rPr spc="-5" dirty="0"/>
              <a:t>21</a:t>
            </a:fld>
            <a:endParaRPr spc="-5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8968" y="438404"/>
            <a:ext cx="8218831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5" dirty="0"/>
              <a:t>Payload </a:t>
            </a:r>
            <a:r>
              <a:rPr spc="-10" dirty="0"/>
              <a:t>vs. Orbit</a:t>
            </a:r>
            <a:r>
              <a:rPr spc="15" dirty="0"/>
              <a:t> </a:t>
            </a:r>
            <a:r>
              <a:rPr spc="-45" dirty="0"/>
              <a:t>Type</a:t>
            </a:r>
          </a:p>
        </p:txBody>
      </p:sp>
      <p:sp>
        <p:nvSpPr>
          <p:cNvPr id="3" name="object 3"/>
          <p:cNvSpPr/>
          <p:nvPr/>
        </p:nvSpPr>
        <p:spPr>
          <a:xfrm>
            <a:off x="213359" y="1772411"/>
            <a:ext cx="11628119" cy="37398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14"/>
              </a:lnSpc>
            </a:pPr>
            <a:fld id="{81D60167-4931-47E6-BA6A-407CBD079E47}" type="slidenum">
              <a:rPr spc="-5" dirty="0"/>
              <a:t>22</a:t>
            </a:fld>
            <a:endParaRPr spc="-5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8968" y="438404"/>
            <a:ext cx="7914031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Launch </a:t>
            </a:r>
            <a:r>
              <a:rPr spc="-5" dirty="0"/>
              <a:t>Success </a:t>
            </a:r>
            <a:r>
              <a:rPr spc="-50" dirty="0"/>
              <a:t>Yearly</a:t>
            </a:r>
            <a:r>
              <a:rPr dirty="0"/>
              <a:t> </a:t>
            </a:r>
            <a:r>
              <a:rPr spc="-60" dirty="0"/>
              <a:t>Trend</a:t>
            </a:r>
          </a:p>
        </p:txBody>
      </p:sp>
      <p:sp>
        <p:nvSpPr>
          <p:cNvPr id="3" name="object 3"/>
          <p:cNvSpPr/>
          <p:nvPr/>
        </p:nvSpPr>
        <p:spPr>
          <a:xfrm>
            <a:off x="2327148" y="1484375"/>
            <a:ext cx="7716011" cy="49423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14"/>
              </a:lnSpc>
            </a:pPr>
            <a:fld id="{81D60167-4931-47E6-BA6A-407CBD079E47}" type="slidenum">
              <a:rPr spc="-5" dirty="0"/>
              <a:t>23</a:t>
            </a:fld>
            <a:endParaRPr spc="-5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1808733"/>
            <a:ext cx="3488054" cy="1266190"/>
          </a:xfrm>
          <a:prstGeom prst="rect">
            <a:avLst/>
          </a:prstGeom>
        </p:spPr>
        <p:txBody>
          <a:bodyPr vert="horz" wrap="square" lIns="0" tIns="45719" rIns="0" bIns="0" rtlCol="0">
            <a:spAutoFit/>
          </a:bodyPr>
          <a:lstStyle/>
          <a:p>
            <a:pPr marL="241300" marR="5080" indent="-228600">
              <a:lnSpc>
                <a:spcPct val="90000"/>
              </a:lnSpc>
              <a:spcBef>
                <a:spcPts val="359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spc="-50" dirty="0">
                <a:latin typeface="Carlito"/>
                <a:cs typeface="Carlito"/>
              </a:rPr>
              <a:t>We </a:t>
            </a:r>
            <a:r>
              <a:rPr sz="2200" spc="-10" dirty="0">
                <a:latin typeface="Carlito"/>
                <a:cs typeface="Carlito"/>
              </a:rPr>
              <a:t>used </a:t>
            </a:r>
            <a:r>
              <a:rPr sz="2200" spc="-5" dirty="0">
                <a:latin typeface="Carlito"/>
                <a:cs typeface="Carlito"/>
              </a:rPr>
              <a:t>the </a:t>
            </a:r>
            <a:r>
              <a:rPr sz="2200" spc="-35" dirty="0">
                <a:latin typeface="Carlito"/>
                <a:cs typeface="Carlito"/>
              </a:rPr>
              <a:t>key </a:t>
            </a:r>
            <a:r>
              <a:rPr sz="2200" spc="-15" dirty="0">
                <a:latin typeface="Carlito"/>
                <a:cs typeface="Carlito"/>
              </a:rPr>
              <a:t>word </a:t>
            </a:r>
            <a:r>
              <a:rPr sz="2200" spc="-15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2200" b="1" spc="-5" dirty="0">
                <a:solidFill>
                  <a:srgbClr val="FF0000"/>
                </a:solidFill>
                <a:latin typeface="Carlito"/>
                <a:cs typeface="Carlito"/>
              </a:rPr>
              <a:t>DISTINCT </a:t>
            </a:r>
            <a:r>
              <a:rPr sz="2200" spc="-20" dirty="0">
                <a:latin typeface="Carlito"/>
                <a:cs typeface="Carlito"/>
              </a:rPr>
              <a:t>to </a:t>
            </a:r>
            <a:r>
              <a:rPr sz="2200" spc="-10" dirty="0">
                <a:latin typeface="Carlito"/>
                <a:cs typeface="Carlito"/>
              </a:rPr>
              <a:t>show only  unique </a:t>
            </a:r>
            <a:r>
              <a:rPr sz="2200" spc="-5" dirty="0">
                <a:latin typeface="Carlito"/>
                <a:cs typeface="Carlito"/>
              </a:rPr>
              <a:t>launch </a:t>
            </a:r>
            <a:r>
              <a:rPr sz="2200" spc="-10" dirty="0">
                <a:latin typeface="Carlito"/>
                <a:cs typeface="Carlito"/>
              </a:rPr>
              <a:t>sites </a:t>
            </a:r>
            <a:r>
              <a:rPr sz="2200" spc="-15" dirty="0">
                <a:latin typeface="Carlito"/>
                <a:cs typeface="Carlito"/>
              </a:rPr>
              <a:t>from </a:t>
            </a:r>
            <a:r>
              <a:rPr sz="2200" spc="-5" dirty="0">
                <a:latin typeface="Carlito"/>
                <a:cs typeface="Carlito"/>
              </a:rPr>
              <a:t>the  </a:t>
            </a:r>
            <a:r>
              <a:rPr sz="2200" spc="-10" dirty="0">
                <a:latin typeface="Carlito"/>
                <a:cs typeface="Carlito"/>
              </a:rPr>
              <a:t>SpaceX</a:t>
            </a:r>
            <a:r>
              <a:rPr sz="2200" dirty="0">
                <a:latin typeface="Carlito"/>
                <a:cs typeface="Carlito"/>
              </a:rPr>
              <a:t> </a:t>
            </a:r>
            <a:r>
              <a:rPr sz="2200" spc="-15" dirty="0">
                <a:latin typeface="Carlito"/>
                <a:cs typeface="Carlito"/>
              </a:rPr>
              <a:t>data.</a:t>
            </a:r>
            <a:endParaRPr sz="2200">
              <a:latin typeface="Carlito"/>
              <a:cs typeface="Carlito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8" y="438404"/>
            <a:ext cx="7380631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All Launch </a:t>
            </a:r>
            <a:r>
              <a:rPr spc="-15" dirty="0"/>
              <a:t>Site</a:t>
            </a:r>
            <a:r>
              <a:rPr spc="-45" dirty="0"/>
              <a:t> </a:t>
            </a:r>
            <a:r>
              <a:rPr spc="-5" dirty="0"/>
              <a:t>Names</a:t>
            </a:r>
          </a:p>
        </p:txBody>
      </p:sp>
      <p:sp>
        <p:nvSpPr>
          <p:cNvPr id="4" name="object 4"/>
          <p:cNvSpPr/>
          <p:nvPr/>
        </p:nvSpPr>
        <p:spPr>
          <a:xfrm>
            <a:off x="6096000" y="1825752"/>
            <a:ext cx="4495800" cy="40309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14"/>
              </a:lnSpc>
            </a:pPr>
            <a:fld id="{81D60167-4931-47E6-BA6A-407CBD079E47}" type="slidenum">
              <a:rPr spc="-5" dirty="0"/>
              <a:t>24</a:t>
            </a:fld>
            <a:endParaRPr spc="-5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38783" y="1825751"/>
            <a:ext cx="9407652" cy="43510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38404"/>
            <a:ext cx="9057031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Launch </a:t>
            </a:r>
            <a:r>
              <a:rPr spc="-15" dirty="0"/>
              <a:t>Site </a:t>
            </a:r>
            <a:r>
              <a:rPr spc="-5" dirty="0"/>
              <a:t>Names Begin with</a:t>
            </a:r>
            <a:r>
              <a:rPr spc="55" dirty="0"/>
              <a:t> </a:t>
            </a:r>
            <a:r>
              <a:rPr spc="-5" dirty="0"/>
              <a:t>'CCA'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14"/>
              </a:lnSpc>
            </a:pPr>
            <a:fld id="{81D60167-4931-47E6-BA6A-407CBD079E47}" type="slidenum">
              <a:rPr spc="-5" dirty="0"/>
              <a:t>25</a:t>
            </a:fld>
            <a:endParaRPr spc="-5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17776" y="1981200"/>
            <a:ext cx="6696456" cy="36301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38404"/>
            <a:ext cx="6161431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85" dirty="0"/>
              <a:t>Total </a:t>
            </a:r>
            <a:r>
              <a:rPr spc="-25" dirty="0"/>
              <a:t>Payload</a:t>
            </a:r>
            <a:r>
              <a:rPr spc="55" dirty="0"/>
              <a:t> </a:t>
            </a:r>
            <a:r>
              <a:rPr spc="-5" dirty="0"/>
              <a:t>Mass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14"/>
              </a:lnSpc>
            </a:pPr>
            <a:fld id="{81D60167-4931-47E6-BA6A-407CBD079E47}" type="slidenum">
              <a:rPr spc="-5" dirty="0"/>
              <a:t>26</a:t>
            </a:fld>
            <a:endParaRPr spc="-5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840735" y="1781555"/>
            <a:ext cx="5873496" cy="39288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38404"/>
            <a:ext cx="8599831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35" dirty="0"/>
              <a:t>Average </a:t>
            </a:r>
            <a:r>
              <a:rPr spc="-25" dirty="0"/>
              <a:t>Payload </a:t>
            </a:r>
            <a:r>
              <a:rPr spc="-5" dirty="0"/>
              <a:t>Mass by F9</a:t>
            </a:r>
            <a:r>
              <a:rPr spc="35" dirty="0"/>
              <a:t> </a:t>
            </a:r>
            <a:r>
              <a:rPr spc="-5" dirty="0"/>
              <a:t>v1.1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14"/>
              </a:lnSpc>
            </a:pPr>
            <a:fld id="{81D60167-4931-47E6-BA6A-407CBD079E47}" type="slidenum">
              <a:rPr spc="-5" dirty="0"/>
              <a:t>27</a:t>
            </a:fld>
            <a:endParaRPr spc="-5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08276" y="1778507"/>
            <a:ext cx="7278624" cy="42473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38404"/>
            <a:ext cx="9590431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5" dirty="0"/>
              <a:t>First </a:t>
            </a:r>
            <a:r>
              <a:rPr spc="-10" dirty="0"/>
              <a:t>Successful </a:t>
            </a:r>
            <a:r>
              <a:rPr spc="-20" dirty="0"/>
              <a:t>Ground </a:t>
            </a:r>
            <a:r>
              <a:rPr spc="-5" dirty="0"/>
              <a:t>Landing</a:t>
            </a:r>
            <a:r>
              <a:rPr spc="60" dirty="0"/>
              <a:t> </a:t>
            </a:r>
            <a:r>
              <a:rPr spc="-20" dirty="0"/>
              <a:t>Date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14"/>
              </a:lnSpc>
            </a:pPr>
            <a:fld id="{81D60167-4931-47E6-BA6A-407CBD079E47}" type="slidenum">
              <a:rPr spc="-5" dirty="0"/>
              <a:t>28</a:t>
            </a:fld>
            <a:endParaRPr spc="-5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58467" y="1828800"/>
            <a:ext cx="8840724" cy="41970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541400"/>
            <a:ext cx="10504831" cy="406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500" spc="-10" dirty="0"/>
              <a:t>Successful </a:t>
            </a:r>
            <a:r>
              <a:rPr sz="2500" spc="-15" dirty="0"/>
              <a:t>Drone </a:t>
            </a:r>
            <a:r>
              <a:rPr sz="2500" spc="-10" dirty="0"/>
              <a:t>Ship Landing </a:t>
            </a:r>
            <a:r>
              <a:rPr sz="2500" spc="-5" dirty="0"/>
              <a:t>with </a:t>
            </a:r>
            <a:r>
              <a:rPr sz="2500" spc="-15" dirty="0"/>
              <a:t>Payload </a:t>
            </a:r>
            <a:r>
              <a:rPr sz="2500" spc="-10" dirty="0"/>
              <a:t>between </a:t>
            </a:r>
            <a:r>
              <a:rPr sz="2500" spc="-5" dirty="0"/>
              <a:t>4000 and</a:t>
            </a:r>
            <a:r>
              <a:rPr sz="2500" spc="130" dirty="0"/>
              <a:t> </a:t>
            </a:r>
            <a:r>
              <a:rPr sz="2500" spc="-10" dirty="0"/>
              <a:t>6000</a:t>
            </a:r>
            <a:endParaRPr sz="2500" dirty="0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14"/>
              </a:lnSpc>
            </a:pPr>
            <a:fld id="{81D60167-4931-47E6-BA6A-407CBD079E47}" type="slidenum">
              <a:rPr spc="-5" dirty="0"/>
              <a:t>29</a:t>
            </a:fld>
            <a:endParaRPr spc="-5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251818" y="6080861"/>
            <a:ext cx="12827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solidFill>
                  <a:srgbClr val="1C7CDB"/>
                </a:solidFill>
                <a:latin typeface="Carlito"/>
                <a:cs typeface="Carlito"/>
              </a:rPr>
              <a:t>3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21180" y="208534"/>
            <a:ext cx="6522619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0" dirty="0"/>
              <a:t>Executive</a:t>
            </a:r>
            <a:r>
              <a:rPr spc="-30" dirty="0"/>
              <a:t> </a:t>
            </a:r>
            <a:r>
              <a:rPr spc="-5" dirty="0"/>
              <a:t>Summary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48969" y="916686"/>
            <a:ext cx="5339080" cy="53987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10" dirty="0">
                <a:solidFill>
                  <a:srgbClr val="292929"/>
                </a:solidFill>
                <a:latin typeface="Carlito"/>
                <a:cs typeface="Carlito"/>
              </a:rPr>
              <a:t>Summary </a:t>
            </a:r>
            <a:r>
              <a:rPr sz="2200" spc="-5" dirty="0">
                <a:solidFill>
                  <a:srgbClr val="292929"/>
                </a:solidFill>
                <a:latin typeface="Carlito"/>
                <a:cs typeface="Carlito"/>
              </a:rPr>
              <a:t>of</a:t>
            </a:r>
            <a:r>
              <a:rPr sz="2200" spc="30" dirty="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Carlito"/>
                <a:cs typeface="Carlito"/>
              </a:rPr>
              <a:t>methodologies</a:t>
            </a:r>
            <a:endParaRPr sz="2200">
              <a:latin typeface="Carlito"/>
              <a:cs typeface="Carlito"/>
            </a:endParaRPr>
          </a:p>
          <a:p>
            <a:pPr marL="812800" indent="-343535">
              <a:lnSpc>
                <a:spcPct val="100000"/>
              </a:lnSpc>
              <a:spcBef>
                <a:spcPts val="1420"/>
              </a:spcBef>
              <a:buAutoNum type="arabicPeriod"/>
              <a:tabLst>
                <a:tab pos="812165" algn="l"/>
                <a:tab pos="813435" algn="l"/>
              </a:tabLst>
            </a:pPr>
            <a:r>
              <a:rPr sz="1800" spc="-15" dirty="0">
                <a:solidFill>
                  <a:srgbClr val="292929"/>
                </a:solidFill>
                <a:latin typeface="Carlito"/>
                <a:cs typeface="Carlito"/>
              </a:rPr>
              <a:t>Data </a:t>
            </a:r>
            <a:r>
              <a:rPr sz="1800" spc="-5" dirty="0">
                <a:solidFill>
                  <a:srgbClr val="292929"/>
                </a:solidFill>
                <a:latin typeface="Carlito"/>
                <a:cs typeface="Carlito"/>
              </a:rPr>
              <a:t>Collection </a:t>
            </a:r>
            <a:r>
              <a:rPr sz="1800" spc="-10" dirty="0">
                <a:solidFill>
                  <a:srgbClr val="292929"/>
                </a:solidFill>
                <a:latin typeface="Carlito"/>
                <a:cs typeface="Carlito"/>
              </a:rPr>
              <a:t>through</a:t>
            </a:r>
            <a:r>
              <a:rPr sz="1800" spc="55" dirty="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292929"/>
                </a:solidFill>
                <a:latin typeface="Carlito"/>
                <a:cs typeface="Carlito"/>
              </a:rPr>
              <a:t>API</a:t>
            </a:r>
            <a:endParaRPr sz="1800">
              <a:latin typeface="Carlito"/>
              <a:cs typeface="Carlito"/>
            </a:endParaRPr>
          </a:p>
          <a:p>
            <a:pPr marL="812800" indent="-343535">
              <a:lnSpc>
                <a:spcPct val="100000"/>
              </a:lnSpc>
              <a:spcBef>
                <a:spcPts val="1405"/>
              </a:spcBef>
              <a:buAutoNum type="arabicPeriod"/>
              <a:tabLst>
                <a:tab pos="812165" algn="l"/>
                <a:tab pos="813435" algn="l"/>
              </a:tabLst>
            </a:pPr>
            <a:r>
              <a:rPr sz="1800" spc="-15" dirty="0">
                <a:solidFill>
                  <a:srgbClr val="292929"/>
                </a:solidFill>
                <a:latin typeface="Carlito"/>
                <a:cs typeface="Carlito"/>
              </a:rPr>
              <a:t>Data </a:t>
            </a:r>
            <a:r>
              <a:rPr sz="1800" spc="-5" dirty="0">
                <a:solidFill>
                  <a:srgbClr val="292929"/>
                </a:solidFill>
                <a:latin typeface="Carlito"/>
                <a:cs typeface="Carlito"/>
              </a:rPr>
              <a:t>Collection with </a:t>
            </a:r>
            <a:r>
              <a:rPr sz="1800" spc="-25" dirty="0">
                <a:solidFill>
                  <a:srgbClr val="292929"/>
                </a:solidFill>
                <a:latin typeface="Carlito"/>
                <a:cs typeface="Carlito"/>
              </a:rPr>
              <a:t>Web</a:t>
            </a:r>
            <a:r>
              <a:rPr sz="1800" spc="70" dirty="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Carlito"/>
                <a:cs typeface="Carlito"/>
              </a:rPr>
              <a:t>Scraping</a:t>
            </a:r>
            <a:endParaRPr sz="1800">
              <a:latin typeface="Carlito"/>
              <a:cs typeface="Carlito"/>
            </a:endParaRPr>
          </a:p>
          <a:p>
            <a:pPr marL="812800" indent="-343535">
              <a:lnSpc>
                <a:spcPct val="100000"/>
              </a:lnSpc>
              <a:spcBef>
                <a:spcPts val="1390"/>
              </a:spcBef>
              <a:buAutoNum type="arabicPeriod"/>
              <a:tabLst>
                <a:tab pos="812165" algn="l"/>
                <a:tab pos="813435" algn="l"/>
              </a:tabLst>
            </a:pPr>
            <a:r>
              <a:rPr sz="1800" spc="-15" dirty="0">
                <a:solidFill>
                  <a:srgbClr val="292929"/>
                </a:solidFill>
                <a:latin typeface="Carlito"/>
                <a:cs typeface="Carlito"/>
              </a:rPr>
              <a:t>Data</a:t>
            </a:r>
            <a:r>
              <a:rPr sz="1800" spc="5" dirty="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Carlito"/>
                <a:cs typeface="Carlito"/>
              </a:rPr>
              <a:t>Wrangling</a:t>
            </a:r>
            <a:endParaRPr sz="1800">
              <a:latin typeface="Carlito"/>
              <a:cs typeface="Carlito"/>
            </a:endParaRPr>
          </a:p>
          <a:p>
            <a:pPr marL="812800" indent="-343535">
              <a:lnSpc>
                <a:spcPct val="100000"/>
              </a:lnSpc>
              <a:spcBef>
                <a:spcPts val="1405"/>
              </a:spcBef>
              <a:buAutoNum type="arabicPeriod"/>
              <a:tabLst>
                <a:tab pos="812165" algn="l"/>
                <a:tab pos="813435" algn="l"/>
              </a:tabLst>
            </a:pPr>
            <a:r>
              <a:rPr sz="1800" spc="-10" dirty="0">
                <a:solidFill>
                  <a:srgbClr val="292929"/>
                </a:solidFill>
                <a:latin typeface="Carlito"/>
                <a:cs typeface="Carlito"/>
              </a:rPr>
              <a:t>Exploratory </a:t>
            </a:r>
            <a:r>
              <a:rPr sz="1800" spc="-15" dirty="0">
                <a:solidFill>
                  <a:srgbClr val="292929"/>
                </a:solidFill>
                <a:latin typeface="Carlito"/>
                <a:cs typeface="Carlito"/>
              </a:rPr>
              <a:t>Data </a:t>
            </a:r>
            <a:r>
              <a:rPr sz="1800" spc="-5" dirty="0">
                <a:solidFill>
                  <a:srgbClr val="292929"/>
                </a:solidFill>
                <a:latin typeface="Carlito"/>
                <a:cs typeface="Carlito"/>
              </a:rPr>
              <a:t>Analysis with</a:t>
            </a:r>
            <a:r>
              <a:rPr sz="1800" spc="20" dirty="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Carlito"/>
                <a:cs typeface="Carlito"/>
              </a:rPr>
              <a:t>SQL</a:t>
            </a:r>
            <a:endParaRPr sz="1800">
              <a:latin typeface="Carlito"/>
              <a:cs typeface="Carlito"/>
            </a:endParaRPr>
          </a:p>
          <a:p>
            <a:pPr marL="812800" indent="-343535">
              <a:lnSpc>
                <a:spcPct val="100000"/>
              </a:lnSpc>
              <a:spcBef>
                <a:spcPts val="1405"/>
              </a:spcBef>
              <a:buAutoNum type="arabicPeriod"/>
              <a:tabLst>
                <a:tab pos="812165" algn="l"/>
                <a:tab pos="813435" algn="l"/>
              </a:tabLst>
            </a:pPr>
            <a:r>
              <a:rPr sz="1800" spc="-10" dirty="0">
                <a:solidFill>
                  <a:srgbClr val="292929"/>
                </a:solidFill>
                <a:latin typeface="Carlito"/>
                <a:cs typeface="Carlito"/>
              </a:rPr>
              <a:t>Exploratory </a:t>
            </a:r>
            <a:r>
              <a:rPr sz="1800" spc="-15" dirty="0">
                <a:solidFill>
                  <a:srgbClr val="292929"/>
                </a:solidFill>
                <a:latin typeface="Carlito"/>
                <a:cs typeface="Carlito"/>
              </a:rPr>
              <a:t>Data </a:t>
            </a:r>
            <a:r>
              <a:rPr sz="1800" spc="-5" dirty="0">
                <a:solidFill>
                  <a:srgbClr val="292929"/>
                </a:solidFill>
                <a:latin typeface="Carlito"/>
                <a:cs typeface="Carlito"/>
              </a:rPr>
              <a:t>Analysis with </a:t>
            </a:r>
            <a:r>
              <a:rPr sz="1800" spc="-15" dirty="0">
                <a:solidFill>
                  <a:srgbClr val="292929"/>
                </a:solidFill>
                <a:latin typeface="Carlito"/>
                <a:cs typeface="Carlito"/>
              </a:rPr>
              <a:t>Data</a:t>
            </a:r>
            <a:r>
              <a:rPr sz="1800" dirty="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Carlito"/>
                <a:cs typeface="Carlito"/>
              </a:rPr>
              <a:t>Visualization</a:t>
            </a:r>
            <a:endParaRPr sz="1800">
              <a:latin typeface="Carlito"/>
              <a:cs typeface="Carlito"/>
            </a:endParaRPr>
          </a:p>
          <a:p>
            <a:pPr marL="812800" indent="-343535">
              <a:lnSpc>
                <a:spcPct val="100000"/>
              </a:lnSpc>
              <a:spcBef>
                <a:spcPts val="1395"/>
              </a:spcBef>
              <a:buAutoNum type="arabicPeriod"/>
              <a:tabLst>
                <a:tab pos="812165" algn="l"/>
                <a:tab pos="813435" algn="l"/>
              </a:tabLst>
            </a:pPr>
            <a:r>
              <a:rPr sz="1800" spc="-10" dirty="0">
                <a:solidFill>
                  <a:srgbClr val="292929"/>
                </a:solidFill>
                <a:latin typeface="Carlito"/>
                <a:cs typeface="Carlito"/>
              </a:rPr>
              <a:t>Interactive </a:t>
            </a:r>
            <a:r>
              <a:rPr sz="1800" spc="-5" dirty="0">
                <a:solidFill>
                  <a:srgbClr val="292929"/>
                </a:solidFill>
                <a:latin typeface="Carlito"/>
                <a:cs typeface="Carlito"/>
              </a:rPr>
              <a:t>Visual Analytics with</a:t>
            </a:r>
            <a:r>
              <a:rPr sz="1800" spc="25" dirty="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Carlito"/>
                <a:cs typeface="Carlito"/>
              </a:rPr>
              <a:t>Folium</a:t>
            </a:r>
            <a:endParaRPr sz="1800">
              <a:latin typeface="Carlito"/>
              <a:cs typeface="Carlito"/>
            </a:endParaRPr>
          </a:p>
          <a:p>
            <a:pPr marL="812800" indent="-343535">
              <a:lnSpc>
                <a:spcPct val="100000"/>
              </a:lnSpc>
              <a:spcBef>
                <a:spcPts val="1405"/>
              </a:spcBef>
              <a:buAutoNum type="arabicPeriod"/>
              <a:tabLst>
                <a:tab pos="812165" algn="l"/>
                <a:tab pos="813435" algn="l"/>
              </a:tabLst>
            </a:pPr>
            <a:r>
              <a:rPr sz="1800" spc="-5" dirty="0">
                <a:solidFill>
                  <a:srgbClr val="292929"/>
                </a:solidFill>
                <a:latin typeface="Carlito"/>
                <a:cs typeface="Carlito"/>
              </a:rPr>
              <a:t>Machine Learning</a:t>
            </a:r>
            <a:r>
              <a:rPr sz="1800" spc="35" dirty="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Carlito"/>
                <a:cs typeface="Carlito"/>
              </a:rPr>
              <a:t>Prediction</a:t>
            </a:r>
            <a:endParaRPr sz="1800">
              <a:latin typeface="Carlito"/>
              <a:cs typeface="Carlito"/>
            </a:endParaRPr>
          </a:p>
          <a:p>
            <a:pPr marL="111760" indent="-99060">
              <a:lnSpc>
                <a:spcPct val="100000"/>
              </a:lnSpc>
              <a:spcBef>
                <a:spcPts val="1375"/>
              </a:spcBef>
              <a:buSzPct val="95454"/>
              <a:buFont typeface="Arial"/>
              <a:buChar char="•"/>
              <a:tabLst>
                <a:tab pos="111760" algn="l"/>
              </a:tabLst>
            </a:pPr>
            <a:r>
              <a:rPr sz="2200" spc="-10" dirty="0">
                <a:solidFill>
                  <a:srgbClr val="292929"/>
                </a:solidFill>
                <a:latin typeface="Carlito"/>
                <a:cs typeface="Carlito"/>
              </a:rPr>
              <a:t>Summary </a:t>
            </a:r>
            <a:r>
              <a:rPr sz="2200" spc="-5" dirty="0">
                <a:solidFill>
                  <a:srgbClr val="292929"/>
                </a:solidFill>
                <a:latin typeface="Carlito"/>
                <a:cs typeface="Carlito"/>
              </a:rPr>
              <a:t>of all</a:t>
            </a:r>
            <a:r>
              <a:rPr sz="2200" spc="15" dirty="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Carlito"/>
                <a:cs typeface="Carlito"/>
              </a:rPr>
              <a:t>results</a:t>
            </a:r>
            <a:endParaRPr sz="2200">
              <a:latin typeface="Carlito"/>
              <a:cs typeface="Carlito"/>
            </a:endParaRPr>
          </a:p>
          <a:p>
            <a:pPr marL="870585" lvl="1" indent="-401320">
              <a:lnSpc>
                <a:spcPct val="100000"/>
              </a:lnSpc>
              <a:spcBef>
                <a:spcPts val="1420"/>
              </a:spcBef>
              <a:buAutoNum type="romanUcPeriod"/>
              <a:tabLst>
                <a:tab pos="870585" algn="l"/>
                <a:tab pos="871219" algn="l"/>
              </a:tabLst>
            </a:pPr>
            <a:r>
              <a:rPr sz="1800" spc="-10" dirty="0">
                <a:solidFill>
                  <a:srgbClr val="292929"/>
                </a:solidFill>
                <a:latin typeface="Carlito"/>
                <a:cs typeface="Carlito"/>
              </a:rPr>
              <a:t>Exploratory </a:t>
            </a:r>
            <a:r>
              <a:rPr sz="1800" spc="-15" dirty="0">
                <a:solidFill>
                  <a:srgbClr val="292929"/>
                </a:solidFill>
                <a:latin typeface="Carlito"/>
                <a:cs typeface="Carlito"/>
              </a:rPr>
              <a:t>Data </a:t>
            </a:r>
            <a:r>
              <a:rPr sz="1800" spc="-5" dirty="0">
                <a:solidFill>
                  <a:srgbClr val="292929"/>
                </a:solidFill>
                <a:latin typeface="Carlito"/>
                <a:cs typeface="Carlito"/>
              </a:rPr>
              <a:t>Analysis</a:t>
            </a:r>
            <a:r>
              <a:rPr sz="1800" spc="10" dirty="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Carlito"/>
                <a:cs typeface="Carlito"/>
              </a:rPr>
              <a:t>result</a:t>
            </a:r>
            <a:endParaRPr sz="1800">
              <a:latin typeface="Carlito"/>
              <a:cs typeface="Carlito"/>
            </a:endParaRPr>
          </a:p>
          <a:p>
            <a:pPr marL="870585" lvl="1" indent="-401320">
              <a:lnSpc>
                <a:spcPct val="100000"/>
              </a:lnSpc>
              <a:spcBef>
                <a:spcPts val="1405"/>
              </a:spcBef>
              <a:buAutoNum type="romanUcPeriod"/>
              <a:tabLst>
                <a:tab pos="870585" algn="l"/>
                <a:tab pos="871219" algn="l"/>
              </a:tabLst>
            </a:pPr>
            <a:r>
              <a:rPr sz="1800" spc="-10" dirty="0">
                <a:solidFill>
                  <a:srgbClr val="292929"/>
                </a:solidFill>
                <a:latin typeface="Carlito"/>
                <a:cs typeface="Carlito"/>
              </a:rPr>
              <a:t>Interactive </a:t>
            </a:r>
            <a:r>
              <a:rPr sz="1800" spc="-5" dirty="0">
                <a:solidFill>
                  <a:srgbClr val="292929"/>
                </a:solidFill>
                <a:latin typeface="Carlito"/>
                <a:cs typeface="Carlito"/>
              </a:rPr>
              <a:t>analytics in</a:t>
            </a:r>
            <a:r>
              <a:rPr sz="1800" spc="20" dirty="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Carlito"/>
                <a:cs typeface="Carlito"/>
              </a:rPr>
              <a:t>screenshots</a:t>
            </a:r>
            <a:endParaRPr sz="1800">
              <a:latin typeface="Carlito"/>
              <a:cs typeface="Carlito"/>
            </a:endParaRPr>
          </a:p>
          <a:p>
            <a:pPr marL="870585" lvl="1" indent="-401320">
              <a:lnSpc>
                <a:spcPct val="100000"/>
              </a:lnSpc>
              <a:spcBef>
                <a:spcPts val="1405"/>
              </a:spcBef>
              <a:buAutoNum type="romanUcPeriod"/>
              <a:tabLst>
                <a:tab pos="870585" algn="l"/>
                <a:tab pos="871219" algn="l"/>
              </a:tabLst>
            </a:pPr>
            <a:r>
              <a:rPr sz="1800" spc="-10" dirty="0">
                <a:solidFill>
                  <a:srgbClr val="292929"/>
                </a:solidFill>
                <a:latin typeface="Carlito"/>
                <a:cs typeface="Carlito"/>
              </a:rPr>
              <a:t>Predictive </a:t>
            </a:r>
            <a:r>
              <a:rPr sz="1800" spc="-5" dirty="0">
                <a:solidFill>
                  <a:srgbClr val="292929"/>
                </a:solidFill>
                <a:latin typeface="Carlito"/>
                <a:cs typeface="Carlito"/>
              </a:rPr>
              <a:t>Analytics</a:t>
            </a:r>
            <a:r>
              <a:rPr sz="1800" spc="20" dirty="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Carlito"/>
                <a:cs typeface="Carlito"/>
              </a:rPr>
              <a:t>result</a:t>
            </a:r>
            <a:endParaRPr sz="1800">
              <a:latin typeface="Carlito"/>
              <a:cs typeface="Carli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669791" y="1414272"/>
            <a:ext cx="4319016" cy="4762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79805"/>
            <a:ext cx="10581031" cy="497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100" spc="-70" dirty="0"/>
              <a:t>Total </a:t>
            </a:r>
            <a:r>
              <a:rPr sz="3100" spc="-5" dirty="0"/>
              <a:t>Number of </a:t>
            </a:r>
            <a:r>
              <a:rPr sz="3100" spc="-10" dirty="0"/>
              <a:t>Successful </a:t>
            </a:r>
            <a:r>
              <a:rPr sz="3100" spc="-5" dirty="0"/>
              <a:t>and </a:t>
            </a:r>
            <a:r>
              <a:rPr sz="3100" spc="-20" dirty="0"/>
              <a:t>Failure </a:t>
            </a:r>
            <a:r>
              <a:rPr sz="3100" spc="-5" dirty="0"/>
              <a:t>Mission</a:t>
            </a:r>
            <a:r>
              <a:rPr sz="3100" spc="150" dirty="0"/>
              <a:t> </a:t>
            </a:r>
            <a:r>
              <a:rPr sz="3100" spc="-15" dirty="0"/>
              <a:t>Outcomes</a:t>
            </a:r>
            <a:endParaRPr sz="3100" dirty="0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14"/>
              </a:lnSpc>
            </a:pPr>
            <a:fld id="{81D60167-4931-47E6-BA6A-407CBD079E47}" type="slidenum">
              <a:rPr spc="-5" dirty="0"/>
              <a:t>30</a:t>
            </a:fld>
            <a:endParaRPr spc="-5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275076" y="1414272"/>
            <a:ext cx="5183124" cy="4762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38200" y="457200"/>
            <a:ext cx="914400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5" dirty="0"/>
              <a:t>Boosters </a:t>
            </a:r>
            <a:r>
              <a:rPr spc="-10" dirty="0"/>
              <a:t>Carried Maximum</a:t>
            </a:r>
            <a:r>
              <a:rPr spc="50" dirty="0"/>
              <a:t> </a:t>
            </a:r>
            <a:r>
              <a:rPr spc="-25" dirty="0"/>
              <a:t>Payload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14"/>
              </a:lnSpc>
            </a:pPr>
            <a:fld id="{81D60167-4931-47E6-BA6A-407CBD079E47}" type="slidenum">
              <a:rPr spc="-5" dirty="0"/>
              <a:t>31</a:t>
            </a:fld>
            <a:endParaRPr spc="-5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24939" y="1473708"/>
            <a:ext cx="8848344" cy="42412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8" y="438404"/>
            <a:ext cx="7075831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2015 Launch</a:t>
            </a:r>
            <a:r>
              <a:rPr spc="-60" dirty="0"/>
              <a:t> </a:t>
            </a:r>
            <a:r>
              <a:rPr spc="-30" dirty="0"/>
              <a:t>Records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14"/>
              </a:lnSpc>
            </a:pPr>
            <a:fld id="{81D60167-4931-47E6-BA6A-407CBD079E47}" type="slidenum">
              <a:rPr spc="-5" dirty="0"/>
              <a:t>32</a:t>
            </a:fld>
            <a:endParaRPr spc="-5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59408" y="1825751"/>
            <a:ext cx="8566404" cy="43510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8" y="510667"/>
            <a:ext cx="10733431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/>
              <a:t>Rank </a:t>
            </a:r>
            <a:r>
              <a:rPr sz="2800" spc="-10" dirty="0"/>
              <a:t>Landing </a:t>
            </a:r>
            <a:r>
              <a:rPr sz="2800" spc="-15" dirty="0"/>
              <a:t>Outcomes </a:t>
            </a:r>
            <a:r>
              <a:rPr sz="2800" spc="-10" dirty="0"/>
              <a:t>Between </a:t>
            </a:r>
            <a:r>
              <a:rPr sz="2800" dirty="0"/>
              <a:t>2010-06-04 </a:t>
            </a:r>
            <a:r>
              <a:rPr sz="2800" spc="-5" dirty="0"/>
              <a:t>and</a:t>
            </a:r>
            <a:r>
              <a:rPr sz="2800" spc="170" dirty="0"/>
              <a:t> </a:t>
            </a:r>
            <a:r>
              <a:rPr sz="2800" spc="-5" dirty="0"/>
              <a:t>2017-03-20</a:t>
            </a:r>
            <a:endParaRPr sz="2800" dirty="0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14"/>
              </a:lnSpc>
            </a:pPr>
            <a:fld id="{81D60167-4931-47E6-BA6A-407CBD079E47}" type="slidenum">
              <a:rPr spc="-5" dirty="0"/>
              <a:t>33</a:t>
            </a:fld>
            <a:endParaRPr spc="-5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87239" cy="685799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98576" y="2529839"/>
            <a:ext cx="1057910" cy="368935"/>
          </a:xfrm>
          <a:custGeom>
            <a:avLst/>
            <a:gdLst/>
            <a:ahLst/>
            <a:cxnLst/>
            <a:rect l="l" t="t" r="r" b="b"/>
            <a:pathLst>
              <a:path w="1057910" h="368935">
                <a:moveTo>
                  <a:pt x="1057656" y="0"/>
                </a:moveTo>
                <a:lnTo>
                  <a:pt x="0" y="0"/>
                </a:lnTo>
                <a:lnTo>
                  <a:pt x="0" y="368808"/>
                </a:lnTo>
                <a:lnTo>
                  <a:pt x="1057656" y="368808"/>
                </a:lnTo>
                <a:lnTo>
                  <a:pt x="1057656" y="0"/>
                </a:lnTo>
                <a:close/>
              </a:path>
            </a:pathLst>
          </a:custGeom>
          <a:solidFill>
            <a:srgbClr val="0847C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76706" y="2548254"/>
            <a:ext cx="8782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Section</a:t>
            </a:r>
            <a:r>
              <a:rPr sz="1800" spc="-7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3</a:t>
            </a:r>
            <a:endParaRPr sz="18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83791" y="1825751"/>
            <a:ext cx="8517635" cy="43510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38404"/>
            <a:ext cx="8752231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" dirty="0"/>
              <a:t>&lt;Folium </a:t>
            </a:r>
            <a:r>
              <a:rPr spc="-5" dirty="0"/>
              <a:t>Map </a:t>
            </a:r>
            <a:r>
              <a:rPr spc="-10" dirty="0"/>
              <a:t>Screenshot</a:t>
            </a:r>
            <a:r>
              <a:rPr dirty="0"/>
              <a:t> </a:t>
            </a:r>
            <a:r>
              <a:rPr spc="-5" dirty="0"/>
              <a:t>1&gt;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14"/>
              </a:lnSpc>
            </a:pPr>
            <a:fld id="{81D60167-4931-47E6-BA6A-407CBD079E47}" type="slidenum">
              <a:rPr spc="-5" dirty="0"/>
              <a:t>35</a:t>
            </a:fld>
            <a:endParaRPr spc="-5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14044" y="1536191"/>
            <a:ext cx="9439656" cy="42748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38404"/>
            <a:ext cx="8142631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" dirty="0"/>
              <a:t>&lt;Folium </a:t>
            </a:r>
            <a:r>
              <a:rPr spc="-5" dirty="0"/>
              <a:t>Map </a:t>
            </a:r>
            <a:r>
              <a:rPr spc="-10" dirty="0"/>
              <a:t>Screenshot</a:t>
            </a:r>
            <a:r>
              <a:rPr dirty="0"/>
              <a:t> </a:t>
            </a:r>
            <a:r>
              <a:rPr spc="-5" dirty="0"/>
              <a:t>2&gt;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14"/>
              </a:lnSpc>
            </a:pPr>
            <a:fld id="{81D60167-4931-47E6-BA6A-407CBD079E47}" type="slidenum">
              <a:rPr spc="-5" dirty="0"/>
              <a:t>36</a:t>
            </a:fld>
            <a:endParaRPr spc="-5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06424" y="1469136"/>
            <a:ext cx="9346692" cy="47670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38404"/>
            <a:ext cx="8371231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" dirty="0"/>
              <a:t>&lt;Folium </a:t>
            </a:r>
            <a:r>
              <a:rPr spc="-5" dirty="0"/>
              <a:t>Map </a:t>
            </a:r>
            <a:r>
              <a:rPr spc="-10" dirty="0"/>
              <a:t>Screenshot</a:t>
            </a:r>
            <a:r>
              <a:rPr dirty="0"/>
              <a:t> </a:t>
            </a:r>
            <a:r>
              <a:rPr spc="-5" dirty="0"/>
              <a:t>3&gt;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14"/>
              </a:lnSpc>
            </a:pPr>
            <a:fld id="{81D60167-4931-47E6-BA6A-407CBD079E47}" type="slidenum">
              <a:rPr spc="-5" dirty="0"/>
              <a:t>37</a:t>
            </a:fld>
            <a:endParaRPr spc="-5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1999" cy="685799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98576" y="2529839"/>
            <a:ext cx="1057910" cy="368935"/>
          </a:xfrm>
          <a:custGeom>
            <a:avLst/>
            <a:gdLst/>
            <a:ahLst/>
            <a:cxnLst/>
            <a:rect l="l" t="t" r="r" b="b"/>
            <a:pathLst>
              <a:path w="1057910" h="368935">
                <a:moveTo>
                  <a:pt x="1057656" y="0"/>
                </a:moveTo>
                <a:lnTo>
                  <a:pt x="0" y="0"/>
                </a:lnTo>
                <a:lnTo>
                  <a:pt x="0" y="368808"/>
                </a:lnTo>
                <a:lnTo>
                  <a:pt x="1057656" y="368808"/>
                </a:lnTo>
                <a:lnTo>
                  <a:pt x="1057656" y="0"/>
                </a:lnTo>
                <a:close/>
              </a:path>
            </a:pathLst>
          </a:custGeom>
          <a:solidFill>
            <a:srgbClr val="0847C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76706" y="2548254"/>
            <a:ext cx="8782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Section</a:t>
            </a:r>
            <a:r>
              <a:rPr sz="1800" spc="-7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4</a:t>
            </a:r>
            <a:endParaRPr sz="18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04772" y="1719072"/>
            <a:ext cx="9241536" cy="40538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38404"/>
            <a:ext cx="8371231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" dirty="0"/>
              <a:t>&lt;Dashboard </a:t>
            </a:r>
            <a:r>
              <a:rPr spc="-10" dirty="0"/>
              <a:t>Screenshot</a:t>
            </a:r>
            <a:r>
              <a:rPr spc="35" dirty="0"/>
              <a:t> </a:t>
            </a:r>
            <a:r>
              <a:rPr spc="-5" dirty="0"/>
              <a:t>1&gt;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14"/>
              </a:lnSpc>
            </a:pPr>
            <a:fld id="{81D60167-4931-47E6-BA6A-407CBD079E47}" type="slidenum">
              <a:rPr spc="-5" dirty="0"/>
              <a:t>39</a:t>
            </a:fld>
            <a:endParaRPr spc="-5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251818" y="6080861"/>
            <a:ext cx="12827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solidFill>
                  <a:srgbClr val="1C7CDB"/>
                </a:solidFill>
                <a:latin typeface="Carlito"/>
                <a:cs typeface="Carlito"/>
              </a:rPr>
              <a:t>4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06881" y="414273"/>
            <a:ext cx="4901794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" dirty="0"/>
              <a:t>Introduction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64235" y="1620392"/>
            <a:ext cx="10088880" cy="42456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imes New Roman"/>
                <a:cs typeface="Times New Roman"/>
              </a:rPr>
              <a:t>The goal of </a:t>
            </a:r>
            <a:r>
              <a:rPr sz="1800" spc="-5" dirty="0">
                <a:latin typeface="Times New Roman"/>
                <a:cs typeface="Times New Roman"/>
              </a:rPr>
              <a:t>this </a:t>
            </a:r>
            <a:r>
              <a:rPr sz="1800" dirty="0">
                <a:latin typeface="Times New Roman"/>
                <a:cs typeface="Times New Roman"/>
              </a:rPr>
              <a:t>project </a:t>
            </a:r>
            <a:r>
              <a:rPr sz="1800" spc="-5" dirty="0">
                <a:latin typeface="Times New Roman"/>
                <a:cs typeface="Times New Roman"/>
              </a:rPr>
              <a:t>is </a:t>
            </a:r>
            <a:r>
              <a:rPr sz="1800" dirty="0">
                <a:latin typeface="Times New Roman"/>
                <a:cs typeface="Times New Roman"/>
              </a:rPr>
              <a:t>to develop a </a:t>
            </a:r>
            <a:r>
              <a:rPr sz="1800" spc="-5" dirty="0">
                <a:latin typeface="Times New Roman"/>
                <a:cs typeface="Times New Roman"/>
              </a:rPr>
              <a:t>machine </a:t>
            </a:r>
            <a:r>
              <a:rPr sz="1800" dirty="0">
                <a:latin typeface="Times New Roman"/>
                <a:cs typeface="Times New Roman"/>
              </a:rPr>
              <a:t>learning pipeline that can predict the probability of a  </a:t>
            </a:r>
            <a:r>
              <a:rPr sz="1800" spc="-5" dirty="0">
                <a:latin typeface="Times New Roman"/>
                <a:cs typeface="Times New Roman"/>
              </a:rPr>
              <a:t>successful </a:t>
            </a:r>
            <a:r>
              <a:rPr sz="1800" dirty="0">
                <a:latin typeface="Times New Roman"/>
                <a:cs typeface="Times New Roman"/>
              </a:rPr>
              <a:t>landing of the first stage of a Falcon 9 rocket. The </a:t>
            </a:r>
            <a:r>
              <a:rPr sz="1800" spc="-5" dirty="0">
                <a:latin typeface="Times New Roman"/>
                <a:cs typeface="Times New Roman"/>
              </a:rPr>
              <a:t>successful </a:t>
            </a:r>
            <a:r>
              <a:rPr sz="1800" dirty="0">
                <a:latin typeface="Times New Roman"/>
                <a:cs typeface="Times New Roman"/>
              </a:rPr>
              <a:t>landing of the first stage is crucial for  reducing the cost of rocket launches, </a:t>
            </a:r>
            <a:r>
              <a:rPr sz="1800" spc="-5" dirty="0">
                <a:latin typeface="Times New Roman"/>
                <a:cs typeface="Times New Roman"/>
              </a:rPr>
              <a:t>as </a:t>
            </a:r>
            <a:r>
              <a:rPr sz="1800" dirty="0">
                <a:latin typeface="Times New Roman"/>
                <a:cs typeface="Times New Roman"/>
              </a:rPr>
              <a:t>Space </a:t>
            </a:r>
            <a:r>
              <a:rPr sz="1800" spc="-5" dirty="0">
                <a:latin typeface="Times New Roman"/>
                <a:cs typeface="Times New Roman"/>
              </a:rPr>
              <a:t>X </a:t>
            </a:r>
            <a:r>
              <a:rPr sz="1800" dirty="0">
                <a:latin typeface="Times New Roman"/>
                <a:cs typeface="Times New Roman"/>
              </a:rPr>
              <a:t>can reuse the </a:t>
            </a:r>
            <a:r>
              <a:rPr sz="1800" spc="-5" dirty="0">
                <a:latin typeface="Times New Roman"/>
                <a:cs typeface="Times New Roman"/>
              </a:rPr>
              <a:t>first stage. </a:t>
            </a:r>
            <a:r>
              <a:rPr sz="1800" dirty="0">
                <a:latin typeface="Times New Roman"/>
                <a:cs typeface="Times New Roman"/>
              </a:rPr>
              <a:t>Therefore, understanding the</a:t>
            </a:r>
            <a:r>
              <a:rPr sz="1800" spc="-1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factors  that contribute to a </a:t>
            </a:r>
            <a:r>
              <a:rPr sz="1800" spc="-5" dirty="0">
                <a:latin typeface="Times New Roman"/>
                <a:cs typeface="Times New Roman"/>
              </a:rPr>
              <a:t>successful </a:t>
            </a:r>
            <a:r>
              <a:rPr sz="1800" dirty="0">
                <a:latin typeface="Times New Roman"/>
                <a:cs typeface="Times New Roman"/>
              </a:rPr>
              <a:t>landing </a:t>
            </a:r>
            <a:r>
              <a:rPr sz="1800" spc="-5" dirty="0">
                <a:latin typeface="Times New Roman"/>
                <a:cs typeface="Times New Roman"/>
              </a:rPr>
              <a:t>is </a:t>
            </a:r>
            <a:r>
              <a:rPr sz="1800" dirty="0">
                <a:latin typeface="Times New Roman"/>
                <a:cs typeface="Times New Roman"/>
              </a:rPr>
              <a:t>critical for predicting launch </a:t>
            </a:r>
            <a:r>
              <a:rPr sz="1800" spc="-5" dirty="0">
                <a:latin typeface="Times New Roman"/>
                <a:cs typeface="Times New Roman"/>
              </a:rPr>
              <a:t>costs </a:t>
            </a:r>
            <a:r>
              <a:rPr sz="1800" dirty="0">
                <a:latin typeface="Times New Roman"/>
                <a:cs typeface="Times New Roman"/>
              </a:rPr>
              <a:t>accurately and developing a  competitive bidding strategy for rocket launch</a:t>
            </a:r>
            <a:r>
              <a:rPr sz="1800" spc="-5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services.</a:t>
            </a:r>
            <a:endParaRPr sz="1800">
              <a:latin typeface="Times New Roman"/>
              <a:cs typeface="Times New Roman"/>
            </a:endParaRPr>
          </a:p>
          <a:p>
            <a:pPr marL="12700" marR="161925">
              <a:lnSpc>
                <a:spcPct val="100000"/>
              </a:lnSpc>
            </a:pPr>
            <a:r>
              <a:rPr sz="1800" spc="-60" dirty="0">
                <a:latin typeface="Times New Roman"/>
                <a:cs typeface="Times New Roman"/>
              </a:rPr>
              <a:t>To </a:t>
            </a:r>
            <a:r>
              <a:rPr sz="1800" dirty="0">
                <a:latin typeface="Times New Roman"/>
                <a:cs typeface="Times New Roman"/>
              </a:rPr>
              <a:t>achieve this goal, </a:t>
            </a:r>
            <a:r>
              <a:rPr sz="1800" spc="-5" dirty="0">
                <a:latin typeface="Times New Roman"/>
                <a:cs typeface="Times New Roman"/>
              </a:rPr>
              <a:t>we </a:t>
            </a:r>
            <a:r>
              <a:rPr sz="1800" dirty="0">
                <a:latin typeface="Times New Roman"/>
                <a:cs typeface="Times New Roman"/>
              </a:rPr>
              <a:t>need to identify the critical features that </a:t>
            </a:r>
            <a:r>
              <a:rPr sz="1800" spc="-5" dirty="0">
                <a:latin typeface="Times New Roman"/>
                <a:cs typeface="Times New Roman"/>
              </a:rPr>
              <a:t>affect </a:t>
            </a:r>
            <a:r>
              <a:rPr sz="1800" dirty="0">
                <a:latin typeface="Times New Roman"/>
                <a:cs typeface="Times New Roman"/>
              </a:rPr>
              <a:t>the landing of the </a:t>
            </a:r>
            <a:r>
              <a:rPr sz="1800" spc="-5" dirty="0">
                <a:latin typeface="Times New Roman"/>
                <a:cs typeface="Times New Roman"/>
              </a:rPr>
              <a:t>first stage. </a:t>
            </a:r>
            <a:r>
              <a:rPr sz="1800" dirty="0">
                <a:latin typeface="Times New Roman"/>
                <a:cs typeface="Times New Roman"/>
              </a:rPr>
              <a:t>These  features </a:t>
            </a:r>
            <a:r>
              <a:rPr sz="1800" spc="-5" dirty="0">
                <a:latin typeface="Times New Roman"/>
                <a:cs typeface="Times New Roman"/>
              </a:rPr>
              <a:t>may </a:t>
            </a:r>
            <a:r>
              <a:rPr sz="1800" dirty="0">
                <a:latin typeface="Times New Roman"/>
                <a:cs typeface="Times New Roman"/>
              </a:rPr>
              <a:t>include environmental conditions, such </a:t>
            </a:r>
            <a:r>
              <a:rPr sz="1800" spc="-5" dirty="0">
                <a:latin typeface="Times New Roman"/>
                <a:cs typeface="Times New Roman"/>
              </a:rPr>
              <a:t>as </a:t>
            </a:r>
            <a:r>
              <a:rPr sz="1800" dirty="0">
                <a:latin typeface="Times New Roman"/>
                <a:cs typeface="Times New Roman"/>
              </a:rPr>
              <a:t>wind speed and direction, </a:t>
            </a:r>
            <a:r>
              <a:rPr sz="1800" spc="-5" dirty="0">
                <a:latin typeface="Times New Roman"/>
                <a:cs typeface="Times New Roman"/>
              </a:rPr>
              <a:t>sea </a:t>
            </a:r>
            <a:r>
              <a:rPr sz="1800" dirty="0">
                <a:latin typeface="Times New Roman"/>
                <a:cs typeface="Times New Roman"/>
              </a:rPr>
              <a:t>state, and </a:t>
            </a:r>
            <a:r>
              <a:rPr sz="1800" spc="-10" dirty="0">
                <a:latin typeface="Times New Roman"/>
                <a:cs typeface="Times New Roman"/>
              </a:rPr>
              <a:t>visibility,</a:t>
            </a:r>
            <a:r>
              <a:rPr sz="1800" spc="-14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as  </a:t>
            </a:r>
            <a:r>
              <a:rPr sz="1800" dirty="0">
                <a:latin typeface="Times New Roman"/>
                <a:cs typeface="Times New Roman"/>
              </a:rPr>
              <a:t>well as technical factors, </a:t>
            </a:r>
            <a:r>
              <a:rPr sz="1800" spc="-5" dirty="0">
                <a:latin typeface="Times New Roman"/>
                <a:cs typeface="Times New Roman"/>
              </a:rPr>
              <a:t>such </a:t>
            </a:r>
            <a:r>
              <a:rPr sz="1800" dirty="0">
                <a:latin typeface="Times New Roman"/>
                <a:cs typeface="Times New Roman"/>
              </a:rPr>
              <a:t>as the </a:t>
            </a:r>
            <a:r>
              <a:rPr sz="1800" spc="-5" dirty="0">
                <a:latin typeface="Times New Roman"/>
                <a:cs typeface="Times New Roman"/>
              </a:rPr>
              <a:t>performance </a:t>
            </a:r>
            <a:r>
              <a:rPr sz="1800" dirty="0">
                <a:latin typeface="Times New Roman"/>
                <a:cs typeface="Times New Roman"/>
              </a:rPr>
              <a:t>of the engines, the guidance system, and the control  systems.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6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200" spc="-5" dirty="0">
                <a:solidFill>
                  <a:srgbClr val="292929"/>
                </a:solidFill>
                <a:latin typeface="Times New Roman"/>
                <a:cs typeface="Times New Roman"/>
              </a:rPr>
              <a:t>Problems </a:t>
            </a:r>
            <a:r>
              <a:rPr sz="2200" dirty="0">
                <a:solidFill>
                  <a:srgbClr val="292929"/>
                </a:solidFill>
                <a:latin typeface="Times New Roman"/>
                <a:cs typeface="Times New Roman"/>
              </a:rPr>
              <a:t>you </a:t>
            </a:r>
            <a:r>
              <a:rPr sz="2200" spc="-5" dirty="0">
                <a:solidFill>
                  <a:srgbClr val="292929"/>
                </a:solidFill>
                <a:latin typeface="Times New Roman"/>
                <a:cs typeface="Times New Roman"/>
              </a:rPr>
              <a:t>want to find</a:t>
            </a:r>
            <a:r>
              <a:rPr sz="2200" spc="15" dirty="0">
                <a:solidFill>
                  <a:srgbClr val="29292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Times New Roman"/>
                <a:cs typeface="Times New Roman"/>
              </a:rPr>
              <a:t>answers</a:t>
            </a:r>
            <a:endParaRPr sz="2200">
              <a:latin typeface="Times New Roman"/>
              <a:cs typeface="Times New Roman"/>
            </a:endParaRPr>
          </a:p>
          <a:p>
            <a:pPr marL="870585" indent="-401320">
              <a:lnSpc>
                <a:spcPct val="100000"/>
              </a:lnSpc>
              <a:spcBef>
                <a:spcPts val="1420"/>
              </a:spcBef>
              <a:buAutoNum type="romanLcPeriod"/>
              <a:tabLst>
                <a:tab pos="870585" algn="l"/>
                <a:tab pos="871219" algn="l"/>
              </a:tabLst>
            </a:pPr>
            <a:r>
              <a:rPr sz="1800" dirty="0">
                <a:solidFill>
                  <a:srgbClr val="292929"/>
                </a:solidFill>
                <a:latin typeface="Times New Roman"/>
                <a:cs typeface="Times New Roman"/>
              </a:rPr>
              <a:t>What factors determine the </a:t>
            </a:r>
            <a:r>
              <a:rPr sz="1800" spc="-5" dirty="0">
                <a:solidFill>
                  <a:srgbClr val="292929"/>
                </a:solidFill>
                <a:latin typeface="Times New Roman"/>
                <a:cs typeface="Times New Roman"/>
              </a:rPr>
              <a:t>successful </a:t>
            </a:r>
            <a:r>
              <a:rPr sz="1800" dirty="0">
                <a:solidFill>
                  <a:srgbClr val="292929"/>
                </a:solidFill>
                <a:latin typeface="Times New Roman"/>
                <a:cs typeface="Times New Roman"/>
              </a:rPr>
              <a:t>landing of the</a:t>
            </a:r>
            <a:r>
              <a:rPr sz="1800" spc="-40" dirty="0">
                <a:solidFill>
                  <a:srgbClr val="292929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292929"/>
                </a:solidFill>
                <a:latin typeface="Times New Roman"/>
                <a:cs typeface="Times New Roman"/>
              </a:rPr>
              <a:t>Rocket?</a:t>
            </a:r>
            <a:endParaRPr sz="1800">
              <a:latin typeface="Times New Roman"/>
              <a:cs typeface="Times New Roman"/>
            </a:endParaRPr>
          </a:p>
          <a:p>
            <a:pPr marL="870585" marR="615950" indent="-401320">
              <a:lnSpc>
                <a:spcPct val="100000"/>
              </a:lnSpc>
              <a:spcBef>
                <a:spcPts val="1390"/>
              </a:spcBef>
              <a:buAutoNum type="romanLcPeriod"/>
              <a:tabLst>
                <a:tab pos="870585" algn="l"/>
                <a:tab pos="871219" algn="l"/>
              </a:tabLst>
            </a:pPr>
            <a:r>
              <a:rPr sz="1800" dirty="0">
                <a:latin typeface="Times New Roman"/>
                <a:cs typeface="Times New Roman"/>
              </a:rPr>
              <a:t>Developing an accurate </a:t>
            </a:r>
            <a:r>
              <a:rPr sz="1800" spc="-5" dirty="0">
                <a:latin typeface="Times New Roman"/>
                <a:cs typeface="Times New Roman"/>
              </a:rPr>
              <a:t>machine </a:t>
            </a:r>
            <a:r>
              <a:rPr sz="1800" dirty="0">
                <a:latin typeface="Times New Roman"/>
                <a:cs typeface="Times New Roman"/>
              </a:rPr>
              <a:t>learning </a:t>
            </a:r>
            <a:r>
              <a:rPr sz="1800" spc="-5" dirty="0">
                <a:latin typeface="Times New Roman"/>
                <a:cs typeface="Times New Roman"/>
              </a:rPr>
              <a:t>model </a:t>
            </a:r>
            <a:r>
              <a:rPr sz="1800" dirty="0">
                <a:latin typeface="Times New Roman"/>
                <a:cs typeface="Times New Roman"/>
              </a:rPr>
              <a:t>for predicting the </a:t>
            </a:r>
            <a:r>
              <a:rPr sz="1800" spc="-5" dirty="0">
                <a:latin typeface="Times New Roman"/>
                <a:cs typeface="Times New Roman"/>
              </a:rPr>
              <a:t>success </a:t>
            </a:r>
            <a:r>
              <a:rPr sz="1800" dirty="0">
                <a:latin typeface="Times New Roman"/>
                <a:cs typeface="Times New Roman"/>
              </a:rPr>
              <a:t>rate of a first-stage  landing</a:t>
            </a:r>
            <a:r>
              <a:rPr sz="1800" dirty="0">
                <a:solidFill>
                  <a:srgbClr val="292929"/>
                </a:solidFill>
                <a:latin typeface="Times New Roman"/>
                <a:cs typeface="Times New Roman"/>
              </a:rPr>
              <a:t>.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21435" y="6018377"/>
            <a:ext cx="27305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292929"/>
                </a:solidFill>
                <a:latin typeface="Times New Roman"/>
                <a:cs typeface="Times New Roman"/>
              </a:rPr>
              <a:t>ii</a:t>
            </a:r>
            <a:r>
              <a:rPr sz="1800" spc="-10" dirty="0">
                <a:solidFill>
                  <a:srgbClr val="292929"/>
                </a:solidFill>
                <a:latin typeface="Times New Roman"/>
                <a:cs typeface="Times New Roman"/>
              </a:rPr>
              <a:t>i</a:t>
            </a:r>
            <a:r>
              <a:rPr sz="1800" dirty="0">
                <a:solidFill>
                  <a:srgbClr val="292929"/>
                </a:solidFill>
                <a:latin typeface="Times New Roman"/>
                <a:cs typeface="Times New Roman"/>
              </a:rPr>
              <a:t>.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622297" y="6018377"/>
            <a:ext cx="787654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292929"/>
                </a:solidFill>
                <a:latin typeface="Times New Roman"/>
                <a:cs typeface="Times New Roman"/>
              </a:rPr>
              <a:t>What operating conditions needs to be in followed to have a </a:t>
            </a:r>
            <a:r>
              <a:rPr sz="1800" spc="-5" dirty="0">
                <a:solidFill>
                  <a:srgbClr val="292929"/>
                </a:solidFill>
                <a:latin typeface="Times New Roman"/>
                <a:cs typeface="Times New Roman"/>
              </a:rPr>
              <a:t>successful </a:t>
            </a:r>
            <a:r>
              <a:rPr sz="1800" dirty="0">
                <a:solidFill>
                  <a:srgbClr val="292929"/>
                </a:solidFill>
                <a:latin typeface="Times New Roman"/>
                <a:cs typeface="Times New Roman"/>
              </a:rPr>
              <a:t>landing</a:t>
            </a:r>
            <a:r>
              <a:rPr sz="1800" spc="-85" dirty="0">
                <a:solidFill>
                  <a:srgbClr val="292929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292929"/>
                </a:solidFill>
                <a:latin typeface="Times New Roman"/>
                <a:cs typeface="Times New Roman"/>
              </a:rPr>
              <a:t>flight.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470404" y="2090927"/>
            <a:ext cx="7077456" cy="38206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38404"/>
            <a:ext cx="7990231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" dirty="0"/>
              <a:t>&lt;Dashboard </a:t>
            </a:r>
            <a:r>
              <a:rPr spc="-10" dirty="0"/>
              <a:t>Screenshot</a:t>
            </a:r>
            <a:r>
              <a:rPr spc="35" dirty="0"/>
              <a:t> </a:t>
            </a:r>
            <a:r>
              <a:rPr spc="-5" dirty="0"/>
              <a:t>2&gt;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14"/>
              </a:lnSpc>
            </a:pPr>
            <a:fld id="{81D60167-4931-47E6-BA6A-407CBD079E47}" type="slidenum">
              <a:rPr spc="-5" dirty="0"/>
              <a:t>40</a:t>
            </a:fld>
            <a:endParaRPr spc="-5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37844" y="1828800"/>
            <a:ext cx="9742932" cy="37017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38404"/>
            <a:ext cx="8295031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" dirty="0"/>
              <a:t>&lt;Dashboard </a:t>
            </a:r>
            <a:r>
              <a:rPr spc="-10" dirty="0"/>
              <a:t>Screenshot</a:t>
            </a:r>
            <a:r>
              <a:rPr spc="35" dirty="0"/>
              <a:t> </a:t>
            </a:r>
            <a:r>
              <a:rPr spc="-5" dirty="0"/>
              <a:t>3&gt;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14"/>
              </a:lnSpc>
            </a:pPr>
            <a:fld id="{81D60167-4931-47E6-BA6A-407CBD079E47}" type="slidenum">
              <a:rPr spc="-5" dirty="0"/>
              <a:t>41</a:t>
            </a:fld>
            <a:endParaRPr spc="-5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1999" cy="685799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98576" y="2529839"/>
            <a:ext cx="1057910" cy="368935"/>
          </a:xfrm>
          <a:custGeom>
            <a:avLst/>
            <a:gdLst/>
            <a:ahLst/>
            <a:cxnLst/>
            <a:rect l="l" t="t" r="r" b="b"/>
            <a:pathLst>
              <a:path w="1057910" h="368935">
                <a:moveTo>
                  <a:pt x="1057656" y="0"/>
                </a:moveTo>
                <a:lnTo>
                  <a:pt x="0" y="0"/>
                </a:lnTo>
                <a:lnTo>
                  <a:pt x="0" y="368808"/>
                </a:lnTo>
                <a:lnTo>
                  <a:pt x="1057656" y="368808"/>
                </a:lnTo>
                <a:lnTo>
                  <a:pt x="1057656" y="0"/>
                </a:lnTo>
                <a:close/>
              </a:path>
            </a:pathLst>
          </a:custGeom>
          <a:solidFill>
            <a:srgbClr val="0847C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76706" y="2548254"/>
            <a:ext cx="8782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Section</a:t>
            </a:r>
            <a:r>
              <a:rPr sz="1800" spc="-7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5</a:t>
            </a:r>
            <a:endParaRPr sz="18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8969" y="438404"/>
            <a:ext cx="8523631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Classification</a:t>
            </a:r>
            <a:r>
              <a:rPr spc="-30" dirty="0"/>
              <a:t> </a:t>
            </a:r>
            <a:r>
              <a:rPr spc="-15" dirty="0"/>
              <a:t>Accuracy</a:t>
            </a:r>
          </a:p>
        </p:txBody>
      </p:sp>
      <p:sp>
        <p:nvSpPr>
          <p:cNvPr id="3" name="object 3"/>
          <p:cNvSpPr/>
          <p:nvPr/>
        </p:nvSpPr>
        <p:spPr>
          <a:xfrm>
            <a:off x="812291" y="1741932"/>
            <a:ext cx="10430256" cy="35158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14"/>
              </a:lnSpc>
            </a:pPr>
            <a:fld id="{81D60167-4931-47E6-BA6A-407CBD079E47}" type="slidenum">
              <a:rPr spc="-5" dirty="0"/>
              <a:t>43</a:t>
            </a:fld>
            <a:endParaRPr spc="-5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8969" y="438404"/>
            <a:ext cx="7533031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Confusion</a:t>
            </a:r>
            <a:r>
              <a:rPr spc="-25" dirty="0"/>
              <a:t> </a:t>
            </a:r>
            <a:r>
              <a:rPr spc="-10" dirty="0"/>
              <a:t>Matrix</a:t>
            </a:r>
          </a:p>
        </p:txBody>
      </p:sp>
      <p:sp>
        <p:nvSpPr>
          <p:cNvPr id="3" name="object 3"/>
          <p:cNvSpPr/>
          <p:nvPr/>
        </p:nvSpPr>
        <p:spPr>
          <a:xfrm>
            <a:off x="3048000" y="1604772"/>
            <a:ext cx="6359652" cy="48219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14"/>
              </a:lnSpc>
            </a:pPr>
            <a:fld id="{81D60167-4931-47E6-BA6A-407CBD079E47}" type="slidenum">
              <a:rPr spc="-5" dirty="0"/>
              <a:t>44</a:t>
            </a:fld>
            <a:endParaRPr spc="-5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1852040"/>
            <a:ext cx="10441305" cy="3205480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469900" marR="291465" indent="-457834">
              <a:lnSpc>
                <a:spcPts val="2590"/>
              </a:lnSpc>
              <a:spcBef>
                <a:spcPts val="425"/>
              </a:spcBef>
              <a:buAutoNum type="arabicPeriod"/>
              <a:tabLst>
                <a:tab pos="469265" algn="l"/>
                <a:tab pos="470534" algn="l"/>
              </a:tabLst>
            </a:pPr>
            <a:r>
              <a:rPr sz="2400" spc="-5" dirty="0">
                <a:latin typeface="Carlito"/>
                <a:cs typeface="Carlito"/>
              </a:rPr>
              <a:t>Launch success </a:t>
            </a:r>
            <a:r>
              <a:rPr sz="2400" spc="-25" dirty="0">
                <a:latin typeface="Carlito"/>
                <a:cs typeface="Carlito"/>
              </a:rPr>
              <a:t>rate </a:t>
            </a:r>
            <a:r>
              <a:rPr sz="2400" spc="-5" dirty="0">
                <a:latin typeface="Carlito"/>
                <a:cs typeface="Carlito"/>
              </a:rPr>
              <a:t>appears </a:t>
            </a:r>
            <a:r>
              <a:rPr sz="2400" spc="-15" dirty="0">
                <a:latin typeface="Carlito"/>
                <a:cs typeface="Carlito"/>
              </a:rPr>
              <a:t>to </a:t>
            </a:r>
            <a:r>
              <a:rPr sz="2400" spc="-5" dirty="0">
                <a:latin typeface="Carlito"/>
                <a:cs typeface="Carlito"/>
              </a:rPr>
              <a:t>be </a:t>
            </a:r>
            <a:r>
              <a:rPr sz="2400" spc="-10" dirty="0">
                <a:latin typeface="Carlito"/>
                <a:cs typeface="Carlito"/>
              </a:rPr>
              <a:t>positively </a:t>
            </a:r>
            <a:r>
              <a:rPr sz="2400" spc="-15" dirty="0">
                <a:latin typeface="Carlito"/>
                <a:cs typeface="Carlito"/>
              </a:rPr>
              <a:t>correlated </a:t>
            </a:r>
            <a:r>
              <a:rPr sz="2400" dirty="0">
                <a:latin typeface="Carlito"/>
                <a:cs typeface="Carlito"/>
              </a:rPr>
              <a:t>with </a:t>
            </a:r>
            <a:r>
              <a:rPr sz="2400" spc="-10" dirty="0">
                <a:latin typeface="Carlito"/>
                <a:cs typeface="Carlito"/>
              </a:rPr>
              <a:t>flight </a:t>
            </a:r>
            <a:r>
              <a:rPr sz="2400" spc="-5" dirty="0">
                <a:latin typeface="Carlito"/>
                <a:cs typeface="Carlito"/>
              </a:rPr>
              <a:t>amount </a:t>
            </a:r>
            <a:r>
              <a:rPr sz="2400" spc="-15" dirty="0">
                <a:latin typeface="Carlito"/>
                <a:cs typeface="Carlito"/>
              </a:rPr>
              <a:t>at </a:t>
            </a:r>
            <a:r>
              <a:rPr sz="2400" dirty="0">
                <a:latin typeface="Carlito"/>
                <a:cs typeface="Carlito"/>
              </a:rPr>
              <a:t>a  launch</a:t>
            </a:r>
            <a:r>
              <a:rPr sz="2400" spc="-20" dirty="0">
                <a:latin typeface="Carlito"/>
                <a:cs typeface="Carlito"/>
              </a:rPr>
              <a:t> </a:t>
            </a:r>
            <a:r>
              <a:rPr sz="2400" spc="-10" dirty="0">
                <a:latin typeface="Carlito"/>
                <a:cs typeface="Carlito"/>
              </a:rPr>
              <a:t>site.</a:t>
            </a:r>
            <a:endParaRPr sz="2400">
              <a:latin typeface="Carlito"/>
              <a:cs typeface="Carlito"/>
            </a:endParaRPr>
          </a:p>
          <a:p>
            <a:pPr marL="469900" indent="-457834">
              <a:lnSpc>
                <a:spcPct val="100000"/>
              </a:lnSpc>
              <a:spcBef>
                <a:spcPts val="690"/>
              </a:spcBef>
              <a:buAutoNum type="arabicPeriod"/>
              <a:tabLst>
                <a:tab pos="469265" algn="l"/>
                <a:tab pos="470534" algn="l"/>
              </a:tabLst>
            </a:pPr>
            <a:r>
              <a:rPr sz="2400" spc="-5" dirty="0">
                <a:latin typeface="Carlito"/>
                <a:cs typeface="Carlito"/>
              </a:rPr>
              <a:t>Launch success </a:t>
            </a:r>
            <a:r>
              <a:rPr sz="2400" spc="-20" dirty="0">
                <a:latin typeface="Carlito"/>
                <a:cs typeface="Carlito"/>
              </a:rPr>
              <a:t>rates have </a:t>
            </a:r>
            <a:r>
              <a:rPr sz="2400" spc="-5" dirty="0">
                <a:latin typeface="Carlito"/>
                <a:cs typeface="Carlito"/>
              </a:rPr>
              <a:t>been increasing </a:t>
            </a:r>
            <a:r>
              <a:rPr sz="2400" spc="-10" dirty="0">
                <a:latin typeface="Carlito"/>
                <a:cs typeface="Carlito"/>
              </a:rPr>
              <a:t>steadily </a:t>
            </a:r>
            <a:r>
              <a:rPr sz="2400" spc="-15" dirty="0">
                <a:latin typeface="Carlito"/>
                <a:cs typeface="Carlito"/>
              </a:rPr>
              <a:t>from </a:t>
            </a:r>
            <a:r>
              <a:rPr sz="2400" spc="-5" dirty="0">
                <a:latin typeface="Carlito"/>
                <a:cs typeface="Carlito"/>
              </a:rPr>
              <a:t>2013 </a:t>
            </a:r>
            <a:r>
              <a:rPr sz="2400" spc="-15" dirty="0">
                <a:latin typeface="Carlito"/>
                <a:cs typeface="Carlito"/>
              </a:rPr>
              <a:t>to</a:t>
            </a:r>
            <a:r>
              <a:rPr sz="2400" spc="-25" dirty="0">
                <a:latin typeface="Carlito"/>
                <a:cs typeface="Carlito"/>
              </a:rPr>
              <a:t> </a:t>
            </a:r>
            <a:r>
              <a:rPr sz="2400" spc="-5" dirty="0">
                <a:latin typeface="Carlito"/>
                <a:cs typeface="Carlito"/>
              </a:rPr>
              <a:t>2020.</a:t>
            </a:r>
            <a:endParaRPr sz="2400">
              <a:latin typeface="Carlito"/>
              <a:cs typeface="Carlito"/>
            </a:endParaRPr>
          </a:p>
          <a:p>
            <a:pPr marL="469900" marR="567690" indent="-457834">
              <a:lnSpc>
                <a:spcPts val="2590"/>
              </a:lnSpc>
              <a:spcBef>
                <a:spcPts val="1035"/>
              </a:spcBef>
              <a:buAutoNum type="arabicPeriod"/>
              <a:tabLst>
                <a:tab pos="469265" algn="l"/>
                <a:tab pos="470534" algn="l"/>
              </a:tabLst>
            </a:pPr>
            <a:r>
              <a:rPr sz="2400" spc="-5" dirty="0">
                <a:latin typeface="Carlito"/>
                <a:cs typeface="Carlito"/>
              </a:rPr>
              <a:t>Orbits such </a:t>
            </a:r>
            <a:r>
              <a:rPr sz="2400" dirty="0">
                <a:latin typeface="Carlito"/>
                <a:cs typeface="Carlito"/>
              </a:rPr>
              <a:t>as </a:t>
            </a:r>
            <a:r>
              <a:rPr sz="2400" spc="-10" dirty="0">
                <a:latin typeface="Carlito"/>
                <a:cs typeface="Carlito"/>
              </a:rPr>
              <a:t>ES-L1, </a:t>
            </a:r>
            <a:r>
              <a:rPr sz="2400" spc="-30" dirty="0">
                <a:latin typeface="Carlito"/>
                <a:cs typeface="Carlito"/>
              </a:rPr>
              <a:t>GEO, HEO, </a:t>
            </a:r>
            <a:r>
              <a:rPr sz="2400" spc="-20" dirty="0">
                <a:latin typeface="Carlito"/>
                <a:cs typeface="Carlito"/>
              </a:rPr>
              <a:t>SSO, </a:t>
            </a:r>
            <a:r>
              <a:rPr sz="2400" dirty="0">
                <a:latin typeface="Carlito"/>
                <a:cs typeface="Carlito"/>
              </a:rPr>
              <a:t>and </a:t>
            </a:r>
            <a:r>
              <a:rPr sz="2400" spc="-15" dirty="0">
                <a:latin typeface="Carlito"/>
                <a:cs typeface="Carlito"/>
              </a:rPr>
              <a:t>VLEO </a:t>
            </a:r>
            <a:r>
              <a:rPr sz="2400" spc="-20" dirty="0">
                <a:latin typeface="Carlito"/>
                <a:cs typeface="Carlito"/>
              </a:rPr>
              <a:t>have </a:t>
            </a:r>
            <a:r>
              <a:rPr sz="2400" spc="-5" dirty="0">
                <a:latin typeface="Carlito"/>
                <a:cs typeface="Carlito"/>
              </a:rPr>
              <a:t>had </a:t>
            </a:r>
            <a:r>
              <a:rPr sz="2400" dirty="0">
                <a:latin typeface="Carlito"/>
                <a:cs typeface="Carlito"/>
              </a:rPr>
              <a:t>the </a:t>
            </a:r>
            <a:r>
              <a:rPr sz="2400" spc="-10" dirty="0">
                <a:latin typeface="Carlito"/>
                <a:cs typeface="Carlito"/>
              </a:rPr>
              <a:t>highest </a:t>
            </a:r>
            <a:r>
              <a:rPr sz="2400" spc="-5" dirty="0">
                <a:latin typeface="Carlito"/>
                <a:cs typeface="Carlito"/>
              </a:rPr>
              <a:t>success  </a:t>
            </a:r>
            <a:r>
              <a:rPr sz="2400" spc="-20" dirty="0">
                <a:latin typeface="Carlito"/>
                <a:cs typeface="Carlito"/>
              </a:rPr>
              <a:t>rates.</a:t>
            </a:r>
            <a:endParaRPr sz="2400">
              <a:latin typeface="Carlito"/>
              <a:cs typeface="Carlito"/>
            </a:endParaRPr>
          </a:p>
          <a:p>
            <a:pPr marL="469900" indent="-457834">
              <a:lnSpc>
                <a:spcPct val="100000"/>
              </a:lnSpc>
              <a:spcBef>
                <a:spcPts val="670"/>
              </a:spcBef>
              <a:buAutoNum type="arabicPeriod"/>
              <a:tabLst>
                <a:tab pos="469265" algn="l"/>
                <a:tab pos="470534" algn="l"/>
              </a:tabLst>
            </a:pPr>
            <a:r>
              <a:rPr sz="2400" spc="-15" dirty="0">
                <a:latin typeface="Carlito"/>
                <a:cs typeface="Carlito"/>
              </a:rPr>
              <a:t>KSC </a:t>
            </a:r>
            <a:r>
              <a:rPr sz="2400" spc="-10" dirty="0">
                <a:latin typeface="Carlito"/>
                <a:cs typeface="Carlito"/>
              </a:rPr>
              <a:t>LC-39A </a:t>
            </a:r>
            <a:r>
              <a:rPr sz="2400" spc="-5" dirty="0">
                <a:latin typeface="Carlito"/>
                <a:cs typeface="Carlito"/>
              </a:rPr>
              <a:t>has had </a:t>
            </a:r>
            <a:r>
              <a:rPr sz="2400" dirty="0">
                <a:latin typeface="Carlito"/>
                <a:cs typeface="Carlito"/>
              </a:rPr>
              <a:t>the </a:t>
            </a:r>
            <a:r>
              <a:rPr sz="2400" spc="-10" dirty="0">
                <a:latin typeface="Carlito"/>
                <a:cs typeface="Carlito"/>
              </a:rPr>
              <a:t>most successful </a:t>
            </a:r>
            <a:r>
              <a:rPr sz="2400" spc="-5" dirty="0">
                <a:latin typeface="Carlito"/>
                <a:cs typeface="Carlito"/>
              </a:rPr>
              <a:t>launches </a:t>
            </a:r>
            <a:r>
              <a:rPr sz="2400" spc="-10" dirty="0">
                <a:latin typeface="Carlito"/>
                <a:cs typeface="Carlito"/>
              </a:rPr>
              <a:t>compared </a:t>
            </a:r>
            <a:r>
              <a:rPr sz="2400" spc="-15" dirty="0">
                <a:latin typeface="Carlito"/>
                <a:cs typeface="Carlito"/>
              </a:rPr>
              <a:t>to </a:t>
            </a:r>
            <a:r>
              <a:rPr sz="2400" spc="-20" dirty="0">
                <a:latin typeface="Carlito"/>
                <a:cs typeface="Carlito"/>
              </a:rPr>
              <a:t>any </a:t>
            </a:r>
            <a:r>
              <a:rPr sz="2400" spc="-5" dirty="0">
                <a:latin typeface="Carlito"/>
                <a:cs typeface="Carlito"/>
              </a:rPr>
              <a:t>other</a:t>
            </a:r>
            <a:r>
              <a:rPr sz="2400" spc="50" dirty="0">
                <a:latin typeface="Carlito"/>
                <a:cs typeface="Carlito"/>
              </a:rPr>
              <a:t> </a:t>
            </a:r>
            <a:r>
              <a:rPr sz="2400" spc="-10" dirty="0">
                <a:latin typeface="Carlito"/>
                <a:cs typeface="Carlito"/>
              </a:rPr>
              <a:t>site.</a:t>
            </a:r>
            <a:endParaRPr sz="2400">
              <a:latin typeface="Carlito"/>
              <a:cs typeface="Carlito"/>
            </a:endParaRPr>
          </a:p>
          <a:p>
            <a:pPr marL="469900" marR="5080" indent="-457834">
              <a:lnSpc>
                <a:spcPts val="2590"/>
              </a:lnSpc>
              <a:spcBef>
                <a:spcPts val="1050"/>
              </a:spcBef>
              <a:buAutoNum type="arabicPeriod"/>
              <a:tabLst>
                <a:tab pos="469265" algn="l"/>
                <a:tab pos="470534" algn="l"/>
              </a:tabLst>
            </a:pPr>
            <a:r>
              <a:rPr sz="2400" spc="-5" dirty="0">
                <a:latin typeface="Carlito"/>
                <a:cs typeface="Carlito"/>
              </a:rPr>
              <a:t>The Decision </a:t>
            </a:r>
            <a:r>
              <a:rPr sz="2400" spc="-10" dirty="0">
                <a:latin typeface="Carlito"/>
                <a:cs typeface="Carlito"/>
              </a:rPr>
              <a:t>tree </a:t>
            </a:r>
            <a:r>
              <a:rPr sz="2400" dirty="0">
                <a:latin typeface="Carlito"/>
                <a:cs typeface="Carlito"/>
              </a:rPr>
              <a:t>classifier is </a:t>
            </a:r>
            <a:r>
              <a:rPr sz="2400" spc="-10" dirty="0">
                <a:latin typeface="Carlito"/>
                <a:cs typeface="Carlito"/>
              </a:rPr>
              <a:t>considered </a:t>
            </a:r>
            <a:r>
              <a:rPr sz="2400" dirty="0">
                <a:latin typeface="Carlito"/>
                <a:cs typeface="Carlito"/>
              </a:rPr>
              <a:t>the </a:t>
            </a:r>
            <a:r>
              <a:rPr sz="2400" spc="-10" dirty="0">
                <a:latin typeface="Carlito"/>
                <a:cs typeface="Carlito"/>
              </a:rPr>
              <a:t>best </a:t>
            </a:r>
            <a:r>
              <a:rPr sz="2400" spc="-5" dirty="0">
                <a:latin typeface="Carlito"/>
                <a:cs typeface="Carlito"/>
              </a:rPr>
              <a:t>machine </a:t>
            </a:r>
            <a:r>
              <a:rPr sz="2400" dirty="0">
                <a:latin typeface="Carlito"/>
                <a:cs typeface="Carlito"/>
              </a:rPr>
              <a:t>learning </a:t>
            </a:r>
            <a:r>
              <a:rPr sz="2400" spc="-5" dirty="0">
                <a:latin typeface="Carlito"/>
                <a:cs typeface="Carlito"/>
              </a:rPr>
              <a:t>algorithm </a:t>
            </a:r>
            <a:r>
              <a:rPr sz="2400" spc="-20" dirty="0">
                <a:latin typeface="Carlito"/>
                <a:cs typeface="Carlito"/>
              </a:rPr>
              <a:t>for  </a:t>
            </a:r>
            <a:r>
              <a:rPr sz="2400" dirty="0">
                <a:latin typeface="Carlito"/>
                <a:cs typeface="Carlito"/>
              </a:rPr>
              <a:t>this </a:t>
            </a:r>
            <a:r>
              <a:rPr sz="2400" spc="-5" dirty="0">
                <a:latin typeface="Carlito"/>
                <a:cs typeface="Carlito"/>
              </a:rPr>
              <a:t>particular</a:t>
            </a:r>
            <a:r>
              <a:rPr sz="2400" spc="-30" dirty="0">
                <a:latin typeface="Carlito"/>
                <a:cs typeface="Carlito"/>
              </a:rPr>
              <a:t> </a:t>
            </a:r>
            <a:r>
              <a:rPr sz="2400" spc="-5" dirty="0">
                <a:latin typeface="Carlito"/>
                <a:cs typeface="Carlito"/>
              </a:rPr>
              <a:t>task.</a:t>
            </a:r>
            <a:endParaRPr sz="2400">
              <a:latin typeface="Carlito"/>
              <a:cs typeface="Carlito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14"/>
              </a:lnSpc>
            </a:pPr>
            <a:fld id="{81D60167-4931-47E6-BA6A-407CBD079E47}" type="slidenum">
              <a:rPr spc="-5" dirty="0"/>
              <a:t>45</a:t>
            </a:fld>
            <a:endParaRPr spc="-5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8" y="438404"/>
            <a:ext cx="6923431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Conclusions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1999" cy="685799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1999" cy="685799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1985752" y="6392976"/>
            <a:ext cx="12890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solidFill>
                  <a:srgbClr val="1C7CDB"/>
                </a:solidFill>
                <a:latin typeface="Carlito"/>
                <a:cs typeface="Carlito"/>
              </a:rPr>
              <a:t>5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65048" y="2813304"/>
            <a:ext cx="1059180" cy="368935"/>
          </a:xfrm>
          <a:prstGeom prst="rect">
            <a:avLst/>
          </a:prstGeom>
          <a:solidFill>
            <a:srgbClr val="0847CA"/>
          </a:solidFill>
        </p:spPr>
        <p:txBody>
          <a:bodyPr vert="horz" wrap="square" lIns="0" tIns="3048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40"/>
              </a:spcBef>
            </a:pP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Section</a:t>
            </a:r>
            <a:r>
              <a:rPr sz="1800" spc="-2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1</a:t>
            </a:r>
            <a:endParaRPr sz="1800">
              <a:latin typeface="Carlito"/>
              <a:cs typeface="Carli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1420139"/>
            <a:ext cx="7850505" cy="4508500"/>
          </a:xfrm>
          <a:prstGeom prst="rect">
            <a:avLst/>
          </a:prstGeom>
        </p:spPr>
        <p:txBody>
          <a:bodyPr vert="horz" wrap="square" lIns="0" tIns="1892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90"/>
              </a:spcBef>
            </a:pPr>
            <a:r>
              <a:rPr sz="2200" spc="-15" dirty="0">
                <a:solidFill>
                  <a:srgbClr val="0A48CA"/>
                </a:solidFill>
                <a:latin typeface="Carlito"/>
                <a:cs typeface="Carlito"/>
              </a:rPr>
              <a:t>Executive</a:t>
            </a:r>
            <a:r>
              <a:rPr sz="2200" spc="10" dirty="0">
                <a:solidFill>
                  <a:srgbClr val="0A48CA"/>
                </a:solidFill>
                <a:latin typeface="Carlito"/>
                <a:cs typeface="Carlito"/>
              </a:rPr>
              <a:t> </a:t>
            </a:r>
            <a:r>
              <a:rPr sz="2200" spc="-10" dirty="0">
                <a:solidFill>
                  <a:srgbClr val="0A48CA"/>
                </a:solidFill>
                <a:latin typeface="Carlito"/>
                <a:cs typeface="Carlito"/>
              </a:rPr>
              <a:t>Summary</a:t>
            </a:r>
            <a:endParaRPr sz="2200">
              <a:latin typeface="Carlito"/>
              <a:cs typeface="Carlito"/>
            </a:endParaRPr>
          </a:p>
          <a:p>
            <a:pPr marL="241300" indent="-228600">
              <a:lnSpc>
                <a:spcPct val="100000"/>
              </a:lnSpc>
              <a:spcBef>
                <a:spcPts val="139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spc="-20" dirty="0">
                <a:solidFill>
                  <a:srgbClr val="292929"/>
                </a:solidFill>
                <a:latin typeface="Carlito"/>
                <a:cs typeface="Carlito"/>
              </a:rPr>
              <a:t>Data </a:t>
            </a:r>
            <a:r>
              <a:rPr sz="2200" spc="-10" dirty="0">
                <a:solidFill>
                  <a:srgbClr val="292929"/>
                </a:solidFill>
                <a:latin typeface="Carlito"/>
                <a:cs typeface="Carlito"/>
              </a:rPr>
              <a:t>collection</a:t>
            </a:r>
            <a:r>
              <a:rPr sz="2200" spc="15" dirty="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Carlito"/>
                <a:cs typeface="Carlito"/>
              </a:rPr>
              <a:t>methodology:</a:t>
            </a:r>
            <a:endParaRPr sz="2200">
              <a:latin typeface="Carlito"/>
              <a:cs typeface="Carlito"/>
            </a:endParaRPr>
          </a:p>
          <a:p>
            <a:pPr marL="698500" lvl="1" indent="-229235">
              <a:lnSpc>
                <a:spcPct val="100000"/>
              </a:lnSpc>
              <a:spcBef>
                <a:spcPts val="1425"/>
              </a:spcBef>
              <a:buFont typeface="Arial"/>
              <a:buChar char="•"/>
              <a:tabLst>
                <a:tab pos="697865" algn="l"/>
                <a:tab pos="699135" algn="l"/>
              </a:tabLst>
            </a:pPr>
            <a:r>
              <a:rPr sz="1900" spc="-5" dirty="0">
                <a:solidFill>
                  <a:srgbClr val="767070"/>
                </a:solidFill>
                <a:latin typeface="Carlito"/>
                <a:cs typeface="Carlito"/>
              </a:rPr>
              <a:t>Describe </a:t>
            </a:r>
            <a:r>
              <a:rPr sz="1900" spc="-15" dirty="0">
                <a:solidFill>
                  <a:srgbClr val="767070"/>
                </a:solidFill>
                <a:latin typeface="Carlito"/>
                <a:cs typeface="Carlito"/>
              </a:rPr>
              <a:t>how data was</a:t>
            </a:r>
            <a:r>
              <a:rPr sz="1900" spc="45" dirty="0">
                <a:solidFill>
                  <a:srgbClr val="767070"/>
                </a:solidFill>
                <a:latin typeface="Carlito"/>
                <a:cs typeface="Carlito"/>
              </a:rPr>
              <a:t> </a:t>
            </a:r>
            <a:r>
              <a:rPr sz="1900" spc="-10" dirty="0">
                <a:solidFill>
                  <a:srgbClr val="767070"/>
                </a:solidFill>
                <a:latin typeface="Carlito"/>
                <a:cs typeface="Carlito"/>
              </a:rPr>
              <a:t>collected</a:t>
            </a:r>
            <a:endParaRPr sz="1900">
              <a:latin typeface="Carlito"/>
              <a:cs typeface="Carlito"/>
            </a:endParaRPr>
          </a:p>
          <a:p>
            <a:pPr marL="241300" indent="-228600">
              <a:lnSpc>
                <a:spcPct val="100000"/>
              </a:lnSpc>
              <a:spcBef>
                <a:spcPts val="138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spc="-20" dirty="0">
                <a:solidFill>
                  <a:srgbClr val="292929"/>
                </a:solidFill>
                <a:latin typeface="Carlito"/>
                <a:cs typeface="Carlito"/>
              </a:rPr>
              <a:t>Perform data</a:t>
            </a:r>
            <a:r>
              <a:rPr sz="2200" spc="30" dirty="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Carlito"/>
                <a:cs typeface="Carlito"/>
              </a:rPr>
              <a:t>wrangling</a:t>
            </a:r>
            <a:endParaRPr sz="2200">
              <a:latin typeface="Carlito"/>
              <a:cs typeface="Carlito"/>
            </a:endParaRPr>
          </a:p>
          <a:p>
            <a:pPr marL="698500" lvl="1" indent="-229235">
              <a:lnSpc>
                <a:spcPct val="100000"/>
              </a:lnSpc>
              <a:spcBef>
                <a:spcPts val="1415"/>
              </a:spcBef>
              <a:buFont typeface="Arial"/>
              <a:buChar char="•"/>
              <a:tabLst>
                <a:tab pos="697865" algn="l"/>
                <a:tab pos="699135" algn="l"/>
              </a:tabLst>
            </a:pPr>
            <a:r>
              <a:rPr sz="1900" spc="-5" dirty="0">
                <a:solidFill>
                  <a:srgbClr val="767070"/>
                </a:solidFill>
                <a:latin typeface="Carlito"/>
                <a:cs typeface="Carlito"/>
              </a:rPr>
              <a:t>Describe </a:t>
            </a:r>
            <a:r>
              <a:rPr sz="1900" spc="-15" dirty="0">
                <a:solidFill>
                  <a:srgbClr val="767070"/>
                </a:solidFill>
                <a:latin typeface="Carlito"/>
                <a:cs typeface="Carlito"/>
              </a:rPr>
              <a:t>how data was</a:t>
            </a:r>
            <a:r>
              <a:rPr sz="1900" spc="45" dirty="0">
                <a:solidFill>
                  <a:srgbClr val="767070"/>
                </a:solidFill>
                <a:latin typeface="Carlito"/>
                <a:cs typeface="Carlito"/>
              </a:rPr>
              <a:t> </a:t>
            </a:r>
            <a:r>
              <a:rPr sz="1900" spc="-10" dirty="0">
                <a:solidFill>
                  <a:srgbClr val="767070"/>
                </a:solidFill>
                <a:latin typeface="Carlito"/>
                <a:cs typeface="Carlito"/>
              </a:rPr>
              <a:t>processed</a:t>
            </a:r>
            <a:endParaRPr sz="1900">
              <a:latin typeface="Carlito"/>
              <a:cs typeface="Carlito"/>
            </a:endParaRPr>
          </a:p>
          <a:p>
            <a:pPr marL="241300" indent="-228600">
              <a:lnSpc>
                <a:spcPct val="100000"/>
              </a:lnSpc>
              <a:spcBef>
                <a:spcPts val="138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spc="-20" dirty="0">
                <a:solidFill>
                  <a:srgbClr val="292929"/>
                </a:solidFill>
                <a:latin typeface="Carlito"/>
                <a:cs typeface="Carlito"/>
              </a:rPr>
              <a:t>Perform </a:t>
            </a:r>
            <a:r>
              <a:rPr sz="2200" spc="-15" dirty="0">
                <a:solidFill>
                  <a:srgbClr val="292929"/>
                </a:solidFill>
                <a:latin typeface="Carlito"/>
                <a:cs typeface="Carlito"/>
              </a:rPr>
              <a:t>exploratory </a:t>
            </a:r>
            <a:r>
              <a:rPr sz="2200" spc="-20" dirty="0">
                <a:solidFill>
                  <a:srgbClr val="292929"/>
                </a:solidFill>
                <a:latin typeface="Carlito"/>
                <a:cs typeface="Carlito"/>
              </a:rPr>
              <a:t>data </a:t>
            </a:r>
            <a:r>
              <a:rPr sz="2200" spc="-10" dirty="0">
                <a:solidFill>
                  <a:srgbClr val="292929"/>
                </a:solidFill>
                <a:latin typeface="Carlito"/>
                <a:cs typeface="Carlito"/>
              </a:rPr>
              <a:t>analysis </a:t>
            </a:r>
            <a:r>
              <a:rPr sz="2200" spc="-15" dirty="0">
                <a:solidFill>
                  <a:srgbClr val="292929"/>
                </a:solidFill>
                <a:latin typeface="Carlito"/>
                <a:cs typeface="Carlito"/>
              </a:rPr>
              <a:t>(EDA) </a:t>
            </a:r>
            <a:r>
              <a:rPr sz="2200" spc="-10" dirty="0">
                <a:solidFill>
                  <a:srgbClr val="292929"/>
                </a:solidFill>
                <a:latin typeface="Carlito"/>
                <a:cs typeface="Carlito"/>
              </a:rPr>
              <a:t>using visualization </a:t>
            </a:r>
            <a:r>
              <a:rPr sz="2200" spc="-5" dirty="0">
                <a:solidFill>
                  <a:srgbClr val="292929"/>
                </a:solidFill>
                <a:latin typeface="Carlito"/>
                <a:cs typeface="Carlito"/>
              </a:rPr>
              <a:t>and</a:t>
            </a:r>
            <a:r>
              <a:rPr sz="2200" spc="165" dirty="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Carlito"/>
                <a:cs typeface="Carlito"/>
              </a:rPr>
              <a:t>SQL</a:t>
            </a:r>
            <a:endParaRPr sz="2200">
              <a:latin typeface="Carlito"/>
              <a:cs typeface="Carlito"/>
            </a:endParaRPr>
          </a:p>
          <a:p>
            <a:pPr marL="241300" indent="-228600">
              <a:lnSpc>
                <a:spcPct val="100000"/>
              </a:lnSpc>
              <a:spcBef>
                <a:spcPts val="140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spc="-20" dirty="0">
                <a:solidFill>
                  <a:srgbClr val="292929"/>
                </a:solidFill>
                <a:latin typeface="Carlito"/>
                <a:cs typeface="Carlito"/>
              </a:rPr>
              <a:t>Perform </a:t>
            </a:r>
            <a:r>
              <a:rPr sz="2200" spc="-15" dirty="0">
                <a:solidFill>
                  <a:srgbClr val="292929"/>
                </a:solidFill>
                <a:latin typeface="Carlito"/>
                <a:cs typeface="Carlito"/>
              </a:rPr>
              <a:t>interactive </a:t>
            </a:r>
            <a:r>
              <a:rPr sz="2200" dirty="0">
                <a:solidFill>
                  <a:srgbClr val="292929"/>
                </a:solidFill>
                <a:latin typeface="Carlito"/>
                <a:cs typeface="Carlito"/>
              </a:rPr>
              <a:t>visual </a:t>
            </a:r>
            <a:r>
              <a:rPr sz="2200" spc="-5" dirty="0">
                <a:solidFill>
                  <a:srgbClr val="292929"/>
                </a:solidFill>
                <a:latin typeface="Carlito"/>
                <a:cs typeface="Carlito"/>
              </a:rPr>
              <a:t>analytics </a:t>
            </a:r>
            <a:r>
              <a:rPr sz="2200" spc="-10" dirty="0">
                <a:solidFill>
                  <a:srgbClr val="292929"/>
                </a:solidFill>
                <a:latin typeface="Carlito"/>
                <a:cs typeface="Carlito"/>
              </a:rPr>
              <a:t>using Folium </a:t>
            </a:r>
            <a:r>
              <a:rPr sz="2200" spc="-5" dirty="0">
                <a:solidFill>
                  <a:srgbClr val="292929"/>
                </a:solidFill>
                <a:latin typeface="Carlito"/>
                <a:cs typeface="Carlito"/>
              </a:rPr>
              <a:t>and Plotly</a:t>
            </a:r>
            <a:r>
              <a:rPr sz="2200" spc="70" dirty="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Carlito"/>
                <a:cs typeface="Carlito"/>
              </a:rPr>
              <a:t>Dash</a:t>
            </a:r>
            <a:endParaRPr sz="2200">
              <a:latin typeface="Carlito"/>
              <a:cs typeface="Carlito"/>
            </a:endParaRPr>
          </a:p>
          <a:p>
            <a:pPr marL="241300" indent="-228600">
              <a:lnSpc>
                <a:spcPct val="100000"/>
              </a:lnSpc>
              <a:spcBef>
                <a:spcPts val="139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spc="-20" dirty="0">
                <a:solidFill>
                  <a:srgbClr val="292929"/>
                </a:solidFill>
                <a:latin typeface="Carlito"/>
                <a:cs typeface="Carlito"/>
              </a:rPr>
              <a:t>Perform </a:t>
            </a:r>
            <a:r>
              <a:rPr sz="2200" spc="-10" dirty="0">
                <a:solidFill>
                  <a:srgbClr val="292929"/>
                </a:solidFill>
                <a:latin typeface="Carlito"/>
                <a:cs typeface="Carlito"/>
              </a:rPr>
              <a:t>predictive analysis using classification</a:t>
            </a:r>
            <a:r>
              <a:rPr sz="2200" spc="50" dirty="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Carlito"/>
                <a:cs typeface="Carlito"/>
              </a:rPr>
              <a:t>models</a:t>
            </a:r>
            <a:endParaRPr sz="2200">
              <a:latin typeface="Carlito"/>
              <a:cs typeface="Carlito"/>
            </a:endParaRPr>
          </a:p>
          <a:p>
            <a:pPr marL="698500" lvl="1" indent="-229235">
              <a:lnSpc>
                <a:spcPct val="100000"/>
              </a:lnSpc>
              <a:spcBef>
                <a:spcPts val="1425"/>
              </a:spcBef>
              <a:buFont typeface="Arial"/>
              <a:buChar char="•"/>
              <a:tabLst>
                <a:tab pos="697865" algn="l"/>
                <a:tab pos="699135" algn="l"/>
              </a:tabLst>
            </a:pPr>
            <a:r>
              <a:rPr sz="1900" spc="-15" dirty="0">
                <a:solidFill>
                  <a:srgbClr val="767070"/>
                </a:solidFill>
                <a:latin typeface="Carlito"/>
                <a:cs typeface="Carlito"/>
              </a:rPr>
              <a:t>How to </a:t>
            </a:r>
            <a:r>
              <a:rPr sz="1900" spc="-10" dirty="0">
                <a:solidFill>
                  <a:srgbClr val="767070"/>
                </a:solidFill>
                <a:latin typeface="Carlito"/>
                <a:cs typeface="Carlito"/>
              </a:rPr>
              <a:t>build, </a:t>
            </a:r>
            <a:r>
              <a:rPr sz="1900" spc="-5" dirty="0">
                <a:solidFill>
                  <a:srgbClr val="767070"/>
                </a:solidFill>
                <a:latin typeface="Carlito"/>
                <a:cs typeface="Carlito"/>
              </a:rPr>
              <a:t>tune, </a:t>
            </a:r>
            <a:r>
              <a:rPr sz="1900" spc="-15" dirty="0">
                <a:solidFill>
                  <a:srgbClr val="767070"/>
                </a:solidFill>
                <a:latin typeface="Carlito"/>
                <a:cs typeface="Carlito"/>
              </a:rPr>
              <a:t>evaluate </a:t>
            </a:r>
            <a:r>
              <a:rPr sz="1900" spc="-5" dirty="0">
                <a:solidFill>
                  <a:srgbClr val="767070"/>
                </a:solidFill>
                <a:latin typeface="Carlito"/>
                <a:cs typeface="Carlito"/>
              </a:rPr>
              <a:t>classification</a:t>
            </a:r>
            <a:r>
              <a:rPr sz="1900" spc="110" dirty="0">
                <a:solidFill>
                  <a:srgbClr val="767070"/>
                </a:solidFill>
                <a:latin typeface="Carlito"/>
                <a:cs typeface="Carlito"/>
              </a:rPr>
              <a:t> </a:t>
            </a:r>
            <a:r>
              <a:rPr sz="1900" spc="-5" dirty="0">
                <a:solidFill>
                  <a:srgbClr val="767070"/>
                </a:solidFill>
                <a:latin typeface="Carlito"/>
                <a:cs typeface="Carlito"/>
              </a:rPr>
              <a:t>models</a:t>
            </a:r>
            <a:endParaRPr sz="1900">
              <a:latin typeface="Carlito"/>
              <a:cs typeface="Carlit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226418" y="6131534"/>
            <a:ext cx="17907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14"/>
              </a:lnSpc>
            </a:pPr>
            <a:fld id="{81D60167-4931-47E6-BA6A-407CBD079E47}" type="slidenum">
              <a:rPr sz="1600" spc="-5" dirty="0">
                <a:solidFill>
                  <a:srgbClr val="1C7CDB"/>
                </a:solidFill>
                <a:latin typeface="Carlito"/>
                <a:cs typeface="Carlito"/>
              </a:rPr>
              <a:t>6</a:t>
            </a:fld>
            <a:endParaRPr sz="1600">
              <a:latin typeface="Carlito"/>
              <a:cs typeface="Carlito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8" y="438404"/>
            <a:ext cx="4180231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Methodology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1819401"/>
            <a:ext cx="10337165" cy="3582670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469900" marR="601345" indent="-457834">
              <a:lnSpc>
                <a:spcPts val="2160"/>
              </a:lnSpc>
              <a:spcBef>
                <a:spcPts val="375"/>
              </a:spcBef>
              <a:buAutoNum type="arabicPeriod"/>
              <a:tabLst>
                <a:tab pos="469265" algn="l"/>
                <a:tab pos="470534" algn="l"/>
              </a:tabLst>
            </a:pPr>
            <a:r>
              <a:rPr sz="2000" dirty="0">
                <a:latin typeface="Times New Roman"/>
                <a:cs typeface="Times New Roman"/>
              </a:rPr>
              <a:t>Data </a:t>
            </a:r>
            <a:r>
              <a:rPr sz="2000" spc="-5" dirty="0">
                <a:latin typeface="Times New Roman"/>
                <a:cs typeface="Times New Roman"/>
              </a:rPr>
              <a:t>collection methods: </a:t>
            </a:r>
            <a:r>
              <a:rPr sz="2000" dirty="0">
                <a:latin typeface="Times New Roman"/>
                <a:cs typeface="Times New Roman"/>
              </a:rPr>
              <a:t>Data was </a:t>
            </a:r>
            <a:r>
              <a:rPr sz="2000" spc="-5" dirty="0">
                <a:latin typeface="Times New Roman"/>
                <a:cs typeface="Times New Roman"/>
              </a:rPr>
              <a:t>collected </a:t>
            </a:r>
            <a:r>
              <a:rPr sz="2000" dirty="0">
                <a:latin typeface="Times New Roman"/>
                <a:cs typeface="Times New Roman"/>
              </a:rPr>
              <a:t>using get requests to the SpaceX API </a:t>
            </a:r>
            <a:r>
              <a:rPr sz="2000" spc="-5" dirty="0">
                <a:latin typeface="Times New Roman"/>
                <a:cs typeface="Times New Roman"/>
              </a:rPr>
              <a:t>and</a:t>
            </a:r>
            <a:r>
              <a:rPr sz="2000" spc="-2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web  scraping from the</a:t>
            </a:r>
            <a:r>
              <a:rPr sz="2000" spc="-8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Internet.</a:t>
            </a:r>
            <a:endParaRPr sz="2000">
              <a:latin typeface="Times New Roman"/>
              <a:cs typeface="Times New Roman"/>
            </a:endParaRPr>
          </a:p>
          <a:p>
            <a:pPr marL="469900" indent="-457834">
              <a:lnSpc>
                <a:spcPts val="2280"/>
              </a:lnSpc>
              <a:spcBef>
                <a:spcPts val="725"/>
              </a:spcBef>
              <a:buAutoNum type="arabicPeriod"/>
              <a:tabLst>
                <a:tab pos="469265" algn="l"/>
                <a:tab pos="470534" algn="l"/>
              </a:tabLst>
            </a:pPr>
            <a:r>
              <a:rPr sz="2000" dirty="0">
                <a:latin typeface="Times New Roman"/>
                <a:cs typeface="Times New Roman"/>
              </a:rPr>
              <a:t>Converting data to Pandas </a:t>
            </a:r>
            <a:r>
              <a:rPr sz="2000" spc="-5" dirty="0">
                <a:latin typeface="Times New Roman"/>
                <a:cs typeface="Times New Roman"/>
              </a:rPr>
              <a:t>DataFrame: </a:t>
            </a:r>
            <a:r>
              <a:rPr sz="2000" dirty="0">
                <a:latin typeface="Times New Roman"/>
                <a:cs typeface="Times New Roman"/>
              </a:rPr>
              <a:t>The response content was decoded as a JSON and</a:t>
            </a:r>
            <a:r>
              <a:rPr sz="2000" spc="-2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then</a:t>
            </a:r>
            <a:endParaRPr sz="2000">
              <a:latin typeface="Times New Roman"/>
              <a:cs typeface="Times New Roman"/>
            </a:endParaRPr>
          </a:p>
          <a:p>
            <a:pPr marL="469900">
              <a:lnSpc>
                <a:spcPts val="2280"/>
              </a:lnSpc>
            </a:pPr>
            <a:r>
              <a:rPr sz="2000" dirty="0">
                <a:latin typeface="Times New Roman"/>
                <a:cs typeface="Times New Roman"/>
              </a:rPr>
              <a:t>converted into a Pandas </a:t>
            </a:r>
            <a:r>
              <a:rPr sz="2000" spc="-5" dirty="0">
                <a:latin typeface="Times New Roman"/>
                <a:cs typeface="Times New Roman"/>
              </a:rPr>
              <a:t>DataFrame </a:t>
            </a:r>
            <a:r>
              <a:rPr sz="2000" dirty="0">
                <a:latin typeface="Times New Roman"/>
                <a:cs typeface="Times New Roman"/>
              </a:rPr>
              <a:t>using </a:t>
            </a:r>
            <a:r>
              <a:rPr sz="2000" spc="-5" dirty="0">
                <a:latin typeface="Times New Roman"/>
                <a:cs typeface="Times New Roman"/>
              </a:rPr>
              <a:t>.json_normalize() </a:t>
            </a:r>
            <a:r>
              <a:rPr sz="2000" dirty="0">
                <a:latin typeface="Times New Roman"/>
                <a:cs typeface="Times New Roman"/>
              </a:rPr>
              <a:t>function</a:t>
            </a:r>
            <a:r>
              <a:rPr sz="2000" spc="-17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call.</a:t>
            </a:r>
            <a:endParaRPr sz="2000">
              <a:latin typeface="Times New Roman"/>
              <a:cs typeface="Times New Roman"/>
            </a:endParaRPr>
          </a:p>
          <a:p>
            <a:pPr marL="469900" marR="95885" indent="-457834">
              <a:lnSpc>
                <a:spcPts val="2160"/>
              </a:lnSpc>
              <a:spcBef>
                <a:spcPts val="1040"/>
              </a:spcBef>
              <a:buAutoNum type="arabicPeriod" startAt="3"/>
              <a:tabLst>
                <a:tab pos="469265" algn="l"/>
                <a:tab pos="470534" algn="l"/>
              </a:tabLst>
            </a:pPr>
            <a:r>
              <a:rPr sz="2000" dirty="0">
                <a:latin typeface="Times New Roman"/>
                <a:cs typeface="Times New Roman"/>
              </a:rPr>
              <a:t>Data cleaning: The </a:t>
            </a:r>
            <a:r>
              <a:rPr sz="2000" spc="-5" dirty="0">
                <a:latin typeface="Times New Roman"/>
                <a:cs typeface="Times New Roman"/>
              </a:rPr>
              <a:t>data </a:t>
            </a:r>
            <a:r>
              <a:rPr sz="2000" dirty="0">
                <a:latin typeface="Times New Roman"/>
                <a:cs typeface="Times New Roman"/>
              </a:rPr>
              <a:t>was </a:t>
            </a:r>
            <a:r>
              <a:rPr sz="2000" spc="-5" dirty="0">
                <a:latin typeface="Times New Roman"/>
                <a:cs typeface="Times New Roman"/>
              </a:rPr>
              <a:t>cleaned </a:t>
            </a:r>
            <a:r>
              <a:rPr sz="2000" dirty="0">
                <a:latin typeface="Times New Roman"/>
                <a:cs typeface="Times New Roman"/>
              </a:rPr>
              <a:t>and checked for </a:t>
            </a:r>
            <a:r>
              <a:rPr sz="2000" spc="-5" dirty="0">
                <a:latin typeface="Times New Roman"/>
                <a:cs typeface="Times New Roman"/>
              </a:rPr>
              <a:t>missing </a:t>
            </a:r>
            <a:r>
              <a:rPr sz="2000" dirty="0">
                <a:latin typeface="Times New Roman"/>
                <a:cs typeface="Times New Roman"/>
              </a:rPr>
              <a:t>values. Missing values were</a:t>
            </a:r>
            <a:r>
              <a:rPr sz="2000" spc="-19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filled  </a:t>
            </a:r>
            <a:r>
              <a:rPr sz="2000" dirty="0">
                <a:latin typeface="Times New Roman"/>
                <a:cs typeface="Times New Roman"/>
              </a:rPr>
              <a:t>in where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spc="-15" dirty="0">
                <a:latin typeface="Times New Roman"/>
                <a:cs typeface="Times New Roman"/>
              </a:rPr>
              <a:t>necessary.</a:t>
            </a:r>
            <a:endParaRPr sz="2000">
              <a:latin typeface="Times New Roman"/>
              <a:cs typeface="Times New Roman"/>
            </a:endParaRPr>
          </a:p>
          <a:p>
            <a:pPr marL="469900" indent="-457834">
              <a:lnSpc>
                <a:spcPts val="2280"/>
              </a:lnSpc>
              <a:spcBef>
                <a:spcPts val="725"/>
              </a:spcBef>
              <a:buAutoNum type="arabicPeriod" startAt="3"/>
              <a:tabLst>
                <a:tab pos="469265" algn="l"/>
                <a:tab pos="470534" algn="l"/>
              </a:tabLst>
            </a:pPr>
            <a:r>
              <a:rPr sz="2000" spc="-50" dirty="0">
                <a:latin typeface="Times New Roman"/>
                <a:cs typeface="Times New Roman"/>
              </a:rPr>
              <a:t>Web </a:t>
            </a:r>
            <a:r>
              <a:rPr sz="2000" dirty="0">
                <a:latin typeface="Times New Roman"/>
                <a:cs typeface="Times New Roman"/>
              </a:rPr>
              <a:t>scraping: </a:t>
            </a:r>
            <a:r>
              <a:rPr sz="2000" spc="-70" dirty="0">
                <a:latin typeface="Times New Roman"/>
                <a:cs typeface="Times New Roman"/>
              </a:rPr>
              <a:t>We </a:t>
            </a:r>
            <a:r>
              <a:rPr sz="2000" dirty="0">
                <a:latin typeface="Times New Roman"/>
                <a:cs typeface="Times New Roman"/>
              </a:rPr>
              <a:t>used BeautifulSoup to extract the launch records as an HTML </a:t>
            </a:r>
            <a:r>
              <a:rPr sz="2000" spc="-5" dirty="0">
                <a:latin typeface="Times New Roman"/>
                <a:cs typeface="Times New Roman"/>
              </a:rPr>
              <a:t>table</a:t>
            </a:r>
            <a:r>
              <a:rPr sz="2000" spc="-26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from</a:t>
            </a:r>
            <a:endParaRPr sz="2000">
              <a:latin typeface="Times New Roman"/>
              <a:cs typeface="Times New Roman"/>
            </a:endParaRPr>
          </a:p>
          <a:p>
            <a:pPr marL="469900">
              <a:lnSpc>
                <a:spcPts val="2280"/>
              </a:lnSpc>
            </a:pPr>
            <a:r>
              <a:rPr sz="2000" spc="-10" dirty="0">
                <a:latin typeface="Times New Roman"/>
                <a:cs typeface="Times New Roman"/>
              </a:rPr>
              <a:t>Wikipedia, </a:t>
            </a:r>
            <a:r>
              <a:rPr sz="2000" dirty="0">
                <a:latin typeface="Times New Roman"/>
                <a:cs typeface="Times New Roman"/>
              </a:rPr>
              <a:t>parsed the table and converted it to a Pandas </a:t>
            </a:r>
            <a:r>
              <a:rPr sz="2000" spc="-5" dirty="0">
                <a:latin typeface="Times New Roman"/>
                <a:cs typeface="Times New Roman"/>
              </a:rPr>
              <a:t>DataFrame </a:t>
            </a:r>
            <a:r>
              <a:rPr sz="2000" dirty="0">
                <a:latin typeface="Times New Roman"/>
                <a:cs typeface="Times New Roman"/>
              </a:rPr>
              <a:t>for</a:t>
            </a:r>
            <a:r>
              <a:rPr sz="2000" spc="-204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analysis.</a:t>
            </a:r>
            <a:endParaRPr sz="2000">
              <a:latin typeface="Times New Roman"/>
              <a:cs typeface="Times New Roman"/>
            </a:endParaRPr>
          </a:p>
          <a:p>
            <a:pPr marL="469900" marR="5080" indent="-457834">
              <a:lnSpc>
                <a:spcPts val="2160"/>
              </a:lnSpc>
              <a:spcBef>
                <a:spcPts val="1030"/>
              </a:spcBef>
              <a:buAutoNum type="arabicPeriod" startAt="5"/>
              <a:tabLst>
                <a:tab pos="469265" algn="l"/>
                <a:tab pos="470534" algn="l"/>
              </a:tabLst>
            </a:pPr>
            <a:r>
              <a:rPr sz="2000" dirty="0">
                <a:latin typeface="Times New Roman"/>
                <a:cs typeface="Times New Roman"/>
              </a:rPr>
              <a:t>Objective: The objective of data </a:t>
            </a:r>
            <a:r>
              <a:rPr sz="2000" spc="-5" dirty="0">
                <a:latin typeface="Times New Roman"/>
                <a:cs typeface="Times New Roman"/>
              </a:rPr>
              <a:t>collection </a:t>
            </a:r>
            <a:r>
              <a:rPr sz="2000" dirty="0">
                <a:latin typeface="Times New Roman"/>
                <a:cs typeface="Times New Roman"/>
              </a:rPr>
              <a:t>and cleaning was </a:t>
            </a:r>
            <a:r>
              <a:rPr sz="2000" spc="-5" dirty="0">
                <a:latin typeface="Times New Roman"/>
                <a:cs typeface="Times New Roman"/>
              </a:rPr>
              <a:t>to </a:t>
            </a:r>
            <a:r>
              <a:rPr sz="2000" dirty="0">
                <a:latin typeface="Times New Roman"/>
                <a:cs typeface="Times New Roman"/>
              </a:rPr>
              <a:t>develop a robust dataset that can  be used for analysis and developing a </a:t>
            </a:r>
            <a:r>
              <a:rPr sz="2000" spc="-5" dirty="0">
                <a:latin typeface="Times New Roman"/>
                <a:cs typeface="Times New Roman"/>
              </a:rPr>
              <a:t>machine </a:t>
            </a:r>
            <a:r>
              <a:rPr sz="2000" dirty="0">
                <a:latin typeface="Times New Roman"/>
                <a:cs typeface="Times New Roman"/>
              </a:rPr>
              <a:t>learning </a:t>
            </a:r>
            <a:r>
              <a:rPr sz="2000" spc="-5" dirty="0">
                <a:latin typeface="Times New Roman"/>
                <a:cs typeface="Times New Roman"/>
              </a:rPr>
              <a:t>model </a:t>
            </a:r>
            <a:r>
              <a:rPr sz="2000" dirty="0">
                <a:latin typeface="Times New Roman"/>
                <a:cs typeface="Times New Roman"/>
              </a:rPr>
              <a:t>for predicting the success rate of</a:t>
            </a:r>
            <a:r>
              <a:rPr sz="2000" spc="-27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  </a:t>
            </a:r>
            <a:r>
              <a:rPr sz="2000" spc="-5" dirty="0">
                <a:latin typeface="Times New Roman"/>
                <a:cs typeface="Times New Roman"/>
              </a:rPr>
              <a:t>first-stage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landing.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226418" y="6131534"/>
            <a:ext cx="17907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14"/>
              </a:lnSpc>
            </a:pPr>
            <a:fld id="{81D60167-4931-47E6-BA6A-407CBD079E47}" type="slidenum">
              <a:rPr sz="1600" spc="-5" dirty="0">
                <a:solidFill>
                  <a:srgbClr val="1C7CDB"/>
                </a:solidFill>
                <a:latin typeface="Carlito"/>
                <a:cs typeface="Carlito"/>
              </a:rPr>
              <a:t>7</a:t>
            </a:fld>
            <a:endParaRPr sz="1600">
              <a:latin typeface="Carlito"/>
              <a:cs typeface="Carlito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38404"/>
            <a:ext cx="6161431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5" dirty="0"/>
              <a:t>Data</a:t>
            </a:r>
            <a:r>
              <a:rPr spc="-55" dirty="0"/>
              <a:t> </a:t>
            </a:r>
            <a:r>
              <a:rPr spc="-10" dirty="0"/>
              <a:t>Collection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99566" y="1786509"/>
            <a:ext cx="4447540" cy="3523615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241300" marR="121285" indent="-228600">
              <a:lnSpc>
                <a:spcPts val="2590"/>
              </a:lnSpc>
              <a:spcBef>
                <a:spcPts val="425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-110" dirty="0">
                <a:solidFill>
                  <a:srgbClr val="292929"/>
                </a:solidFill>
                <a:latin typeface="Times New Roman"/>
                <a:cs typeface="Times New Roman"/>
              </a:rPr>
              <a:t>We </a:t>
            </a:r>
            <a:r>
              <a:rPr sz="2400" dirty="0">
                <a:solidFill>
                  <a:srgbClr val="292929"/>
                </a:solidFill>
                <a:latin typeface="Times New Roman"/>
                <a:cs typeface="Times New Roman"/>
              </a:rPr>
              <a:t>used the get request to the  </a:t>
            </a:r>
            <a:r>
              <a:rPr sz="2400" spc="-5" dirty="0">
                <a:solidFill>
                  <a:srgbClr val="292929"/>
                </a:solidFill>
                <a:latin typeface="Times New Roman"/>
                <a:cs typeface="Times New Roman"/>
              </a:rPr>
              <a:t>SpaceX API </a:t>
            </a:r>
            <a:r>
              <a:rPr sz="2400" dirty="0">
                <a:solidFill>
                  <a:srgbClr val="292929"/>
                </a:solidFill>
                <a:latin typeface="Times New Roman"/>
                <a:cs typeface="Times New Roman"/>
              </a:rPr>
              <a:t>to collect data,</a:t>
            </a:r>
            <a:r>
              <a:rPr sz="2400" spc="-229" dirty="0">
                <a:solidFill>
                  <a:srgbClr val="292929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92929"/>
                </a:solidFill>
                <a:latin typeface="Times New Roman"/>
                <a:cs typeface="Times New Roman"/>
              </a:rPr>
              <a:t>clean  the requested data and did </a:t>
            </a:r>
            <a:r>
              <a:rPr sz="2400" spc="-5" dirty="0">
                <a:solidFill>
                  <a:srgbClr val="292929"/>
                </a:solidFill>
                <a:latin typeface="Times New Roman"/>
                <a:cs typeface="Times New Roman"/>
              </a:rPr>
              <a:t>some  </a:t>
            </a:r>
            <a:r>
              <a:rPr sz="2400" dirty="0">
                <a:solidFill>
                  <a:srgbClr val="292929"/>
                </a:solidFill>
                <a:latin typeface="Times New Roman"/>
                <a:cs typeface="Times New Roman"/>
              </a:rPr>
              <a:t>basic data wrangling and  </a:t>
            </a:r>
            <a:r>
              <a:rPr sz="2400" spc="-5" dirty="0">
                <a:solidFill>
                  <a:srgbClr val="292929"/>
                </a:solidFill>
                <a:latin typeface="Times New Roman"/>
                <a:cs typeface="Times New Roman"/>
              </a:rPr>
              <a:t>formatting.</a:t>
            </a:r>
            <a:endParaRPr sz="2400">
              <a:latin typeface="Times New Roman"/>
              <a:cs typeface="Times New Roman"/>
            </a:endParaRPr>
          </a:p>
          <a:p>
            <a:pPr marL="241300" marR="5080" indent="-228600">
              <a:lnSpc>
                <a:spcPct val="88800"/>
              </a:lnSpc>
              <a:spcBef>
                <a:spcPts val="1415"/>
              </a:spcBef>
              <a:buFont typeface="Arial"/>
              <a:buChar char="•"/>
              <a:tabLst>
                <a:tab pos="241300" algn="l"/>
              </a:tabLst>
            </a:pPr>
            <a:r>
              <a:rPr sz="2400" dirty="0">
                <a:solidFill>
                  <a:srgbClr val="292929"/>
                </a:solidFill>
                <a:latin typeface="Times New Roman"/>
                <a:cs typeface="Times New Roman"/>
              </a:rPr>
              <a:t>The link to the notebook </a:t>
            </a:r>
            <a:r>
              <a:rPr sz="2400" spc="-5" dirty="0">
                <a:solidFill>
                  <a:srgbClr val="292929"/>
                </a:solidFill>
                <a:latin typeface="Times New Roman"/>
                <a:cs typeface="Times New Roman"/>
              </a:rPr>
              <a:t>is </a:t>
            </a:r>
            <a:r>
              <a:rPr sz="2400" u="heavy" spc="-5" dirty="0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  <a:latin typeface="Times New Roman"/>
                <a:cs typeface="Times New Roman"/>
                <a:hlinkClick r:id="rId2"/>
              </a:rPr>
              <a:t> </a:t>
            </a:r>
            <a:r>
              <a:rPr sz="2400" u="heavy" spc="-10" dirty="0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  <a:latin typeface="Carlito"/>
                <a:cs typeface="Carlito"/>
                <a:hlinkClick r:id="rId2"/>
              </a:rPr>
              <a:t>https://github.com/Janmejaya03/  </a:t>
            </a:r>
            <a:r>
              <a:rPr sz="2400" u="heavy" spc="-5" dirty="0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  <a:latin typeface="Carlito"/>
                <a:cs typeface="Carlito"/>
                <a:hlinkClick r:id="rId2"/>
              </a:rPr>
              <a:t>janm</a:t>
            </a:r>
            <a:r>
              <a:rPr sz="2400" u="heavy" spc="5" dirty="0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  <a:latin typeface="Carlito"/>
                <a:cs typeface="Carlito"/>
                <a:hlinkClick r:id="rId2"/>
              </a:rPr>
              <a:t>e</a:t>
            </a:r>
            <a:r>
              <a:rPr sz="2400" u="heavy" spc="-5" dirty="0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  <a:latin typeface="Carlito"/>
                <a:cs typeface="Carlito"/>
                <a:hlinkClick r:id="rId2"/>
              </a:rPr>
              <a:t>j</a:t>
            </a:r>
            <a:r>
              <a:rPr sz="2400" u="heavy" spc="-45" dirty="0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  <a:latin typeface="Carlito"/>
                <a:cs typeface="Carlito"/>
                <a:hlinkClick r:id="rId2"/>
              </a:rPr>
              <a:t>a</a:t>
            </a:r>
            <a:r>
              <a:rPr sz="2400" u="heavy" spc="-35" dirty="0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  <a:latin typeface="Carlito"/>
                <a:cs typeface="Carlito"/>
                <a:hlinkClick r:id="rId2"/>
              </a:rPr>
              <a:t>y</a:t>
            </a:r>
            <a:r>
              <a:rPr sz="2400" u="heavy" dirty="0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  <a:latin typeface="Carlito"/>
                <a:cs typeface="Carlito"/>
                <a:hlinkClick r:id="rId2"/>
              </a:rPr>
              <a:t>apha</a:t>
            </a:r>
            <a:r>
              <a:rPr sz="2400" u="heavy" spc="-45" dirty="0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  <a:latin typeface="Carlito"/>
                <a:cs typeface="Carlito"/>
                <a:hlinkClick r:id="rId2"/>
              </a:rPr>
              <a:t>r</a:t>
            </a:r>
            <a:r>
              <a:rPr sz="2400" u="heavy" dirty="0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  <a:latin typeface="Carlito"/>
                <a:cs typeface="Carlito"/>
                <a:hlinkClick r:id="rId2"/>
              </a:rPr>
              <a:t>ande</a:t>
            </a:r>
            <a:r>
              <a:rPr sz="2400" u="heavy" spc="-20" dirty="0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  <a:latin typeface="Carlito"/>
                <a:cs typeface="Carlito"/>
                <a:hlinkClick r:id="rId2"/>
              </a:rPr>
              <a:t>c</a:t>
            </a:r>
            <a:r>
              <a:rPr sz="2400" u="heavy" dirty="0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  <a:latin typeface="Carlito"/>
                <a:cs typeface="Carlito"/>
                <a:hlinkClick r:id="rId2"/>
              </a:rPr>
              <a:t>a</a:t>
            </a:r>
            <a:r>
              <a:rPr sz="2400" u="heavy" spc="-10" dirty="0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  <a:latin typeface="Carlito"/>
                <a:cs typeface="Carlito"/>
                <a:hlinkClick r:id="rId2"/>
              </a:rPr>
              <a:t>p</a:t>
            </a:r>
            <a:r>
              <a:rPr sz="2400" u="heavy" spc="-30" dirty="0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  <a:latin typeface="Carlito"/>
                <a:cs typeface="Carlito"/>
                <a:hlinkClick r:id="rId2"/>
              </a:rPr>
              <a:t>s</a:t>
            </a:r>
            <a:r>
              <a:rPr sz="2400" u="heavy" spc="-25" dirty="0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  <a:latin typeface="Carlito"/>
                <a:cs typeface="Carlito"/>
                <a:hlinkClick r:id="rId2"/>
              </a:rPr>
              <a:t>t</a:t>
            </a:r>
            <a:r>
              <a:rPr sz="2400" u="heavy" spc="-5" dirty="0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  <a:latin typeface="Carlito"/>
                <a:cs typeface="Carlito"/>
                <a:hlinkClick r:id="rId2"/>
              </a:rPr>
              <a:t>one</a:t>
            </a:r>
            <a:r>
              <a:rPr sz="2400" u="heavy" spc="-30" dirty="0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  <a:latin typeface="Carlito"/>
                <a:cs typeface="Carlito"/>
                <a:hlinkClick r:id="rId2"/>
              </a:rPr>
              <a:t>s</a:t>
            </a:r>
            <a:r>
              <a:rPr sz="2400" u="heavy" spc="-25" dirty="0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  <a:latin typeface="Carlito"/>
                <a:cs typeface="Carlito"/>
                <a:hlinkClick r:id="rId2"/>
              </a:rPr>
              <a:t>t</a:t>
            </a:r>
            <a:r>
              <a:rPr sz="2400" u="heavy" spc="-5" dirty="0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  <a:latin typeface="Carlito"/>
                <a:cs typeface="Carlito"/>
                <a:hlinkClick r:id="rId2"/>
              </a:rPr>
              <a:t>o</a:t>
            </a:r>
            <a:r>
              <a:rPr sz="2400" u="heavy" spc="5" dirty="0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  <a:latin typeface="Carlito"/>
                <a:cs typeface="Carlito"/>
                <a:hlinkClick r:id="rId2"/>
              </a:rPr>
              <a:t>r</a:t>
            </a:r>
            <a:r>
              <a:rPr sz="2400" u="heavy" dirty="0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  <a:latin typeface="Carlito"/>
                <a:cs typeface="Carlito"/>
                <a:hlinkClick r:id="rId2"/>
              </a:rPr>
              <a:t>y</a:t>
            </a:r>
            <a:endParaRPr sz="2400">
              <a:latin typeface="Carlito"/>
              <a:cs typeface="Carlito"/>
            </a:endParaRPr>
          </a:p>
          <a:p>
            <a:pPr marL="241300">
              <a:lnSpc>
                <a:spcPts val="2450"/>
              </a:lnSpc>
            </a:pPr>
            <a:r>
              <a:rPr sz="2400" u="heavy" spc="-10" dirty="0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  <a:latin typeface="Carlito"/>
                <a:cs typeface="Carlito"/>
                <a:hlinkClick r:id="rId2"/>
              </a:rPr>
              <a:t>/blob/main/janmejaya-spacex-</a:t>
            </a:r>
            <a:endParaRPr sz="2400">
              <a:latin typeface="Carlito"/>
              <a:cs typeface="Carlito"/>
            </a:endParaRPr>
          </a:p>
          <a:p>
            <a:pPr marL="241300">
              <a:lnSpc>
                <a:spcPts val="2735"/>
              </a:lnSpc>
            </a:pPr>
            <a:r>
              <a:rPr sz="2400" u="heavy" spc="-5" dirty="0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  <a:latin typeface="Carlito"/>
                <a:cs typeface="Carlito"/>
                <a:hlinkClick r:id="rId2"/>
              </a:rPr>
              <a:t>data-collection-api.ipynb</a:t>
            </a:r>
            <a:endParaRPr sz="2400">
              <a:latin typeface="Carlito"/>
              <a:cs typeface="Carlito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8" y="438404"/>
            <a:ext cx="7990231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5" dirty="0"/>
              <a:t>Data </a:t>
            </a:r>
            <a:r>
              <a:rPr spc="-10" dirty="0"/>
              <a:t>Collection </a:t>
            </a:r>
            <a:r>
              <a:rPr spc="-220" dirty="0">
                <a:latin typeface="Arial"/>
                <a:cs typeface="Arial"/>
              </a:rPr>
              <a:t>– </a:t>
            </a:r>
            <a:r>
              <a:rPr spc="-5" dirty="0"/>
              <a:t>SpaceX</a:t>
            </a:r>
            <a:r>
              <a:rPr spc="70" dirty="0"/>
              <a:t> </a:t>
            </a:r>
            <a:r>
              <a:rPr spc="-5" dirty="0"/>
              <a:t>API</a:t>
            </a:r>
          </a:p>
        </p:txBody>
      </p:sp>
      <p:sp>
        <p:nvSpPr>
          <p:cNvPr id="4" name="object 4"/>
          <p:cNvSpPr/>
          <p:nvPr/>
        </p:nvSpPr>
        <p:spPr>
          <a:xfrm>
            <a:off x="6027420" y="1499616"/>
            <a:ext cx="5352287" cy="49834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1226418" y="6131534"/>
            <a:ext cx="17907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14"/>
              </a:lnSpc>
            </a:pPr>
            <a:fld id="{81D60167-4931-47E6-BA6A-407CBD079E47}" type="slidenum">
              <a:rPr sz="1600" spc="-5" dirty="0">
                <a:solidFill>
                  <a:srgbClr val="1C7CDB"/>
                </a:solidFill>
                <a:latin typeface="Carlito"/>
                <a:cs typeface="Carlito"/>
              </a:rPr>
              <a:t>8</a:t>
            </a:fld>
            <a:endParaRPr sz="1600">
              <a:latin typeface="Carlito"/>
              <a:cs typeface="Carli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59740" y="1437513"/>
            <a:ext cx="4987290" cy="35540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215900" indent="-228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-45" dirty="0">
                <a:latin typeface="Carlito"/>
                <a:cs typeface="Carlito"/>
              </a:rPr>
              <a:t>We </a:t>
            </a:r>
            <a:r>
              <a:rPr sz="2400" dirty="0">
                <a:latin typeface="Carlito"/>
                <a:cs typeface="Carlito"/>
              </a:rPr>
              <a:t>applied </a:t>
            </a:r>
            <a:r>
              <a:rPr sz="2400" spc="-10" dirty="0">
                <a:latin typeface="Carlito"/>
                <a:cs typeface="Carlito"/>
              </a:rPr>
              <a:t>web scrapping </a:t>
            </a:r>
            <a:r>
              <a:rPr sz="2400" spc="-5" dirty="0">
                <a:latin typeface="Carlito"/>
                <a:cs typeface="Carlito"/>
              </a:rPr>
              <a:t>on  </a:t>
            </a:r>
            <a:r>
              <a:rPr sz="2400" spc="-10" dirty="0">
                <a:latin typeface="Carlito"/>
                <a:cs typeface="Carlito"/>
              </a:rPr>
              <a:t>webscraping </a:t>
            </a:r>
            <a:r>
              <a:rPr sz="2400" spc="-15" dirty="0">
                <a:latin typeface="Carlito"/>
                <a:cs typeface="Carlito"/>
              </a:rPr>
              <a:t>Falcon </a:t>
            </a:r>
            <a:r>
              <a:rPr sz="2400" dirty="0">
                <a:latin typeface="Carlito"/>
                <a:cs typeface="Carlito"/>
              </a:rPr>
              <a:t>9 launch</a:t>
            </a:r>
            <a:r>
              <a:rPr sz="2400" spc="-114" dirty="0">
                <a:latin typeface="Carlito"/>
                <a:cs typeface="Carlito"/>
              </a:rPr>
              <a:t> </a:t>
            </a:r>
            <a:r>
              <a:rPr sz="2400" spc="-15" dirty="0">
                <a:latin typeface="Carlito"/>
                <a:cs typeface="Carlito"/>
              </a:rPr>
              <a:t>records  </a:t>
            </a:r>
            <a:r>
              <a:rPr sz="2400" spc="-5" dirty="0">
                <a:latin typeface="Carlito"/>
                <a:cs typeface="Carlito"/>
              </a:rPr>
              <a:t>using </a:t>
            </a:r>
            <a:r>
              <a:rPr sz="2400" dirty="0">
                <a:latin typeface="Carlito"/>
                <a:cs typeface="Carlito"/>
              </a:rPr>
              <a:t>BeautifulSoup</a:t>
            </a:r>
            <a:endParaRPr sz="2400">
              <a:latin typeface="Carlito"/>
              <a:cs typeface="Carlito"/>
            </a:endParaRPr>
          </a:p>
          <a:p>
            <a:pPr marL="241300" marR="24130" indent="-228600">
              <a:lnSpc>
                <a:spcPct val="100000"/>
              </a:lnSpc>
              <a:spcBef>
                <a:spcPts val="1405"/>
              </a:spcBef>
              <a:buFont typeface="Arial"/>
              <a:buChar char="•"/>
              <a:tabLst>
                <a:tab pos="309245" algn="l"/>
                <a:tab pos="309880" algn="l"/>
              </a:tabLst>
            </a:pPr>
            <a:r>
              <a:rPr dirty="0"/>
              <a:t>	</a:t>
            </a:r>
            <a:r>
              <a:rPr sz="2400" spc="-45" dirty="0">
                <a:latin typeface="Carlito"/>
                <a:cs typeface="Carlito"/>
              </a:rPr>
              <a:t>We </a:t>
            </a:r>
            <a:r>
              <a:rPr sz="2400" spc="-10" dirty="0">
                <a:latin typeface="Carlito"/>
                <a:cs typeface="Carlito"/>
              </a:rPr>
              <a:t>prepared </a:t>
            </a:r>
            <a:r>
              <a:rPr sz="2400" dirty="0">
                <a:latin typeface="Carlito"/>
                <a:cs typeface="Carlito"/>
              </a:rPr>
              <a:t>the </a:t>
            </a:r>
            <a:r>
              <a:rPr sz="2400" spc="-5" dirty="0">
                <a:latin typeface="Carlito"/>
                <a:cs typeface="Carlito"/>
              </a:rPr>
              <a:t>table </a:t>
            </a:r>
            <a:r>
              <a:rPr sz="2400" dirty="0">
                <a:latin typeface="Carlito"/>
                <a:cs typeface="Carlito"/>
              </a:rPr>
              <a:t>and </a:t>
            </a:r>
            <a:r>
              <a:rPr sz="2400" spc="-15" dirty="0">
                <a:latin typeface="Carlito"/>
                <a:cs typeface="Carlito"/>
              </a:rPr>
              <a:t>converted  </a:t>
            </a:r>
            <a:r>
              <a:rPr sz="2400" dirty="0">
                <a:latin typeface="Carlito"/>
                <a:cs typeface="Carlito"/>
              </a:rPr>
              <a:t>it </a:t>
            </a:r>
            <a:r>
              <a:rPr sz="2400" spc="-15" dirty="0">
                <a:latin typeface="Carlito"/>
                <a:cs typeface="Carlito"/>
              </a:rPr>
              <a:t>into </a:t>
            </a:r>
            <a:r>
              <a:rPr sz="2400" dirty="0">
                <a:latin typeface="Carlito"/>
                <a:cs typeface="Carlito"/>
              </a:rPr>
              <a:t>a </a:t>
            </a:r>
            <a:r>
              <a:rPr sz="2400" spc="-5" dirty="0">
                <a:latin typeface="Carlito"/>
                <a:cs typeface="Carlito"/>
              </a:rPr>
              <a:t>pandas</a:t>
            </a:r>
            <a:r>
              <a:rPr sz="2400" spc="-25" dirty="0">
                <a:latin typeface="Carlito"/>
                <a:cs typeface="Carlito"/>
              </a:rPr>
              <a:t> </a:t>
            </a:r>
            <a:r>
              <a:rPr sz="2400" spc="-15" dirty="0">
                <a:latin typeface="Carlito"/>
                <a:cs typeface="Carlito"/>
              </a:rPr>
              <a:t>dataframe.</a:t>
            </a:r>
            <a:endParaRPr sz="2400">
              <a:latin typeface="Carlito"/>
              <a:cs typeface="Carlito"/>
            </a:endParaRPr>
          </a:p>
          <a:p>
            <a:pPr marL="241300" marR="5080" indent="-228600">
              <a:lnSpc>
                <a:spcPct val="100000"/>
              </a:lnSpc>
              <a:spcBef>
                <a:spcPts val="141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solidFill>
                  <a:srgbClr val="292929"/>
                </a:solidFill>
                <a:latin typeface="Carlito"/>
                <a:cs typeface="Carlito"/>
              </a:rPr>
              <a:t>The link </a:t>
            </a:r>
            <a:r>
              <a:rPr sz="2200" spc="-20" dirty="0">
                <a:solidFill>
                  <a:srgbClr val="292929"/>
                </a:solidFill>
                <a:latin typeface="Carlito"/>
                <a:cs typeface="Carlito"/>
              </a:rPr>
              <a:t>to </a:t>
            </a:r>
            <a:r>
              <a:rPr sz="2200" spc="-5" dirty="0">
                <a:solidFill>
                  <a:srgbClr val="292929"/>
                </a:solidFill>
                <a:latin typeface="Carlito"/>
                <a:cs typeface="Carlito"/>
              </a:rPr>
              <a:t>the </a:t>
            </a:r>
            <a:r>
              <a:rPr sz="2200" spc="-10" dirty="0">
                <a:solidFill>
                  <a:srgbClr val="292929"/>
                </a:solidFill>
                <a:latin typeface="Carlito"/>
                <a:cs typeface="Carlito"/>
              </a:rPr>
              <a:t>notebook </a:t>
            </a:r>
            <a:r>
              <a:rPr sz="2200" spc="-5" dirty="0">
                <a:solidFill>
                  <a:srgbClr val="292929"/>
                </a:solidFill>
                <a:latin typeface="Carlito"/>
                <a:cs typeface="Carlito"/>
              </a:rPr>
              <a:t>is </a:t>
            </a:r>
            <a:r>
              <a:rPr sz="2200" u="heavy" spc="-5" dirty="0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  <a:latin typeface="Carlito"/>
                <a:cs typeface="Carlito"/>
                <a:hlinkClick r:id="rId2"/>
              </a:rPr>
              <a:t> </a:t>
            </a:r>
            <a:r>
              <a:rPr sz="2200" u="heavy" spc="-15" dirty="0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  <a:latin typeface="Carlito"/>
                <a:cs typeface="Carlito"/>
                <a:hlinkClick r:id="rId2"/>
              </a:rPr>
              <a:t>https://github.com/Janmejaya03/janmeja  </a:t>
            </a:r>
            <a:r>
              <a:rPr sz="2200" u="heavy" spc="-10" dirty="0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  <a:latin typeface="Carlito"/>
                <a:cs typeface="Carlito"/>
                <a:hlinkClick r:id="rId2"/>
              </a:rPr>
              <a:t>yapharandecapstonestory/blob/main/jan  mejaya-webscraping.ipynb</a:t>
            </a:r>
            <a:endParaRPr sz="2200">
              <a:latin typeface="Carlito"/>
              <a:cs typeface="Carlito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01369" y="590804"/>
            <a:ext cx="8295031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5" dirty="0"/>
              <a:t>Data </a:t>
            </a:r>
            <a:r>
              <a:rPr spc="-10" dirty="0"/>
              <a:t>Collection </a:t>
            </a:r>
            <a:r>
              <a:rPr spc="-5" dirty="0"/>
              <a:t>-</a:t>
            </a:r>
            <a:r>
              <a:rPr spc="35" dirty="0"/>
              <a:t> </a:t>
            </a:r>
            <a:r>
              <a:rPr spc="-15" dirty="0"/>
              <a:t>Scraping</a:t>
            </a:r>
          </a:p>
        </p:txBody>
      </p:sp>
      <p:sp>
        <p:nvSpPr>
          <p:cNvPr id="4" name="object 4"/>
          <p:cNvSpPr/>
          <p:nvPr/>
        </p:nvSpPr>
        <p:spPr>
          <a:xfrm>
            <a:off x="5515355" y="1088136"/>
            <a:ext cx="6617208" cy="49377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1226418" y="6131534"/>
            <a:ext cx="17907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14"/>
              </a:lnSpc>
            </a:pPr>
            <a:fld id="{81D60167-4931-47E6-BA6A-407CBD079E47}" type="slidenum">
              <a:rPr sz="1600" spc="-5" dirty="0">
                <a:solidFill>
                  <a:srgbClr val="1C7CDB"/>
                </a:solidFill>
                <a:latin typeface="Carlito"/>
                <a:cs typeface="Carlito"/>
              </a:rPr>
              <a:t>9</a:t>
            </a:fld>
            <a:endParaRPr sz="16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562C1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</TotalTime>
  <Words>1452</Words>
  <Application>Microsoft Office PowerPoint</Application>
  <PresentationFormat>Custom</PresentationFormat>
  <Paragraphs>179</Paragraphs>
  <Slides>46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47" baseType="lpstr">
      <vt:lpstr>Office Theme</vt:lpstr>
      <vt:lpstr>PowerPoint Presentation</vt:lpstr>
      <vt:lpstr>Outline</vt:lpstr>
      <vt:lpstr>Executive Summary</vt:lpstr>
      <vt:lpstr>Introduction</vt:lpstr>
      <vt:lpstr>PowerPoint Presentation</vt:lpstr>
      <vt:lpstr>Methodology</vt:lpstr>
      <vt:lpstr>Data Collection</vt:lpstr>
      <vt:lpstr>Data Collection – SpaceX API</vt:lpstr>
      <vt:lpstr>Data Collection - Scraping</vt:lpstr>
      <vt:lpstr>Data Wrangling</vt:lpstr>
      <vt:lpstr>EDA with Data Visualization</vt:lpstr>
      <vt:lpstr>EDA with SQL</vt:lpstr>
      <vt:lpstr>Build an Interactive Map with Folium</vt:lpstr>
      <vt:lpstr>Build a Dashboard with Plotly Dash</vt:lpstr>
      <vt:lpstr>Predictive Analysis (Classification)</vt:lpstr>
      <vt:lpstr>Results</vt:lpstr>
      <vt:lpstr>PowerPoint Presentation</vt:lpstr>
      <vt:lpstr>Flight Number vs. Launch Site</vt:lpstr>
      <vt:lpstr>Payload vs. Launch Site</vt:lpstr>
      <vt:lpstr>Success Rate vs. Orbit Type</vt:lpstr>
      <vt:lpstr>Flight Number vs. Orbit Type</vt:lpstr>
      <vt:lpstr>Payload vs. Orbit Type</vt:lpstr>
      <vt:lpstr>Launch Success Yearly Trend</vt:lpstr>
      <vt:lpstr>All Launch Site Names</vt:lpstr>
      <vt:lpstr>Launch Site Names Begin with 'CCA'</vt:lpstr>
      <vt:lpstr>Total Payload Mass</vt:lpstr>
      <vt:lpstr>Average Payload Mass by F9 v1.1</vt:lpstr>
      <vt:lpstr>First Successful Ground Landing Date</vt:lpstr>
      <vt:lpstr>Successful Drone Ship Landing with Payload between 4000 and 6000</vt:lpstr>
      <vt:lpstr>Total Number of Successful and Failure Mission Outcomes</vt:lpstr>
      <vt:lpstr>Boosters Carried Maximum Payload</vt:lpstr>
      <vt:lpstr>2015 Launch Records</vt:lpstr>
      <vt:lpstr>Rank Landing Outcomes Between 2010-06-04 and 2017-03-20</vt:lpstr>
      <vt:lpstr>PowerPoint Presentation</vt:lpstr>
      <vt:lpstr>&lt;Folium Map Screenshot 1&gt;</vt:lpstr>
      <vt:lpstr>&lt;Folium Map Screenshot 2&gt;</vt:lpstr>
      <vt:lpstr>&lt;Folium Map Screenshot 3&gt;</vt:lpstr>
      <vt:lpstr>PowerPoint Presentation</vt:lpstr>
      <vt:lpstr>&lt;Dashboard Screenshot 1&gt;</vt:lpstr>
      <vt:lpstr>&lt;Dashboard Screenshot 2&gt;</vt:lpstr>
      <vt:lpstr>&lt;Dashboard Screenshot 3&gt;</vt:lpstr>
      <vt:lpstr>PowerPoint Presentation</vt:lpstr>
      <vt:lpstr>Classification Accuracy</vt:lpstr>
      <vt:lpstr>Confusion Matrix</vt:lpstr>
      <vt:lpstr>Conclusions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ismail - [2010]</cp:lastModifiedBy>
  <cp:revision>5</cp:revision>
  <dcterms:created xsi:type="dcterms:W3CDTF">2023-04-16T13:28:28Z</dcterms:created>
  <dcterms:modified xsi:type="dcterms:W3CDTF">2023-04-16T13:33:17Z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2023-04-16T00:00:00Z</vt:filetime>
  </property>
  <property fmtid="{D5CDD505-2E9C-101B-9397-08002B2CF9AE}" pid="3" name="Creator">
    <vt:lpwstr>Microsoft® PowerPoint® for Microsoft 365</vt:lpwstr>
  </property>
  <property fmtid="{D5CDD505-2E9C-101B-9397-08002B2CF9AE}" pid="4" name="LastSaved">
    <vt:filetime>2023-04-16T00:00:00Z</vt:filetime>
  </property>
</Properties>
</file>